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.jpg" ContentType="image/jpg"/>
  <Override PartName="/ppt/media/image3.jpg" ContentType="image/jpg"/>
  <Override PartName="/ppt/media/image4.jpg" ContentType="image/jpg"/>
  <Override PartName="/ppt/media/image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3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3998" y="0"/>
            <a:ext cx="9144000" cy="5373370"/>
          </a:xfrm>
          <a:custGeom>
            <a:avLst/>
            <a:gdLst/>
            <a:ahLst/>
            <a:cxnLst/>
            <a:rect l="l" t="t" r="r" b="b"/>
            <a:pathLst>
              <a:path w="9144000" h="5373370">
                <a:moveTo>
                  <a:pt x="9143999" y="5373277"/>
                </a:moveTo>
                <a:lnTo>
                  <a:pt x="0" y="5373277"/>
                </a:lnTo>
                <a:lnTo>
                  <a:pt x="0" y="0"/>
                </a:lnTo>
                <a:lnTo>
                  <a:pt x="9143999" y="0"/>
                </a:lnTo>
                <a:lnTo>
                  <a:pt x="9143999" y="5373277"/>
                </a:lnTo>
                <a:close/>
              </a:path>
            </a:pathLst>
          </a:custGeom>
          <a:solidFill>
            <a:srgbClr val="09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172472"/>
            <a:ext cx="3627120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3555" cy="102870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353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10286999"/>
                </a:lnTo>
                <a:close/>
              </a:path>
            </a:pathLst>
          </a:custGeom>
          <a:solidFill>
            <a:srgbClr val="092852">
              <a:alpha val="82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0436" y="3370657"/>
            <a:ext cx="7031355" cy="645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61180" algn="l"/>
                <a:tab pos="6832600" algn="l"/>
              </a:tabLst>
            </a:pPr>
            <a:r>
              <a:rPr sz="4050" dirty="0"/>
              <a:t>P</a:t>
            </a:r>
            <a:r>
              <a:rPr sz="4050" spc="-95" dirty="0"/>
              <a:t> </a:t>
            </a:r>
            <a:r>
              <a:rPr sz="4050" dirty="0"/>
              <a:t>R</a:t>
            </a:r>
            <a:r>
              <a:rPr sz="4050" spc="-90" dirty="0"/>
              <a:t> </a:t>
            </a:r>
            <a:r>
              <a:rPr sz="4050" spc="185" dirty="0"/>
              <a:t>O</a:t>
            </a:r>
            <a:r>
              <a:rPr sz="4050" spc="-90" dirty="0"/>
              <a:t> </a:t>
            </a:r>
            <a:r>
              <a:rPr sz="4050" spc="80" dirty="0"/>
              <a:t>Y</a:t>
            </a:r>
            <a:r>
              <a:rPr sz="4050" spc="-90" dirty="0"/>
              <a:t> </a:t>
            </a:r>
            <a:r>
              <a:rPr sz="4050" dirty="0"/>
              <a:t>E</a:t>
            </a:r>
            <a:r>
              <a:rPr sz="4050" spc="-90" dirty="0"/>
              <a:t> </a:t>
            </a:r>
            <a:r>
              <a:rPr sz="4050" spc="375" dirty="0"/>
              <a:t>C</a:t>
            </a:r>
            <a:r>
              <a:rPr sz="4050" spc="-90" dirty="0"/>
              <a:t> </a:t>
            </a:r>
            <a:r>
              <a:rPr sz="4050" spc="70" dirty="0"/>
              <a:t>T</a:t>
            </a:r>
            <a:r>
              <a:rPr sz="4050" spc="-90" dirty="0"/>
              <a:t> </a:t>
            </a:r>
            <a:r>
              <a:rPr sz="4050" spc="135" dirty="0"/>
              <a:t>O</a:t>
            </a:r>
            <a:r>
              <a:rPr sz="4050" dirty="0"/>
              <a:t>	</a:t>
            </a:r>
            <a:r>
              <a:rPr sz="4050" spc="90" dirty="0"/>
              <a:t>F</a:t>
            </a:r>
            <a:r>
              <a:rPr sz="4050" spc="-114" dirty="0"/>
              <a:t> </a:t>
            </a:r>
            <a:r>
              <a:rPr sz="4050" spc="-865" dirty="0"/>
              <a:t>I</a:t>
            </a:r>
            <a:r>
              <a:rPr sz="4050" spc="-70" dirty="0"/>
              <a:t> </a:t>
            </a:r>
            <a:r>
              <a:rPr sz="4050" dirty="0"/>
              <a:t>N</a:t>
            </a:r>
            <a:r>
              <a:rPr sz="4050" spc="-90" dirty="0"/>
              <a:t> </a:t>
            </a:r>
            <a:r>
              <a:rPr sz="4050" spc="80" dirty="0"/>
              <a:t>A</a:t>
            </a:r>
            <a:r>
              <a:rPr sz="4050" spc="-90" dirty="0"/>
              <a:t> </a:t>
            </a:r>
            <a:r>
              <a:rPr sz="4050" spc="-50" dirty="0"/>
              <a:t>L</a:t>
            </a:r>
            <a:r>
              <a:rPr sz="4050" dirty="0"/>
              <a:t>	</a:t>
            </a:r>
            <a:r>
              <a:rPr sz="4050" spc="-350" dirty="0"/>
              <a:t>-</a:t>
            </a:r>
            <a:endParaRPr sz="4050" dirty="0"/>
          </a:p>
        </p:txBody>
      </p:sp>
      <p:sp>
        <p:nvSpPr>
          <p:cNvPr id="4" name="object 4"/>
          <p:cNvSpPr txBox="1"/>
          <p:nvPr/>
        </p:nvSpPr>
        <p:spPr>
          <a:xfrm>
            <a:off x="1022077" y="3990506"/>
            <a:ext cx="8387715" cy="145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0710" marR="5080" indent="-1858645">
              <a:lnSpc>
                <a:spcPct val="115700"/>
              </a:lnSpc>
              <a:spcBef>
                <a:spcPts val="95"/>
              </a:spcBef>
              <a:tabLst>
                <a:tab pos="3133725" algn="l"/>
                <a:tab pos="3813810" algn="l"/>
                <a:tab pos="4596130" algn="l"/>
              </a:tabLst>
            </a:pPr>
            <a:r>
              <a:rPr sz="4050" b="1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405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80" dirty="0">
                <a:solidFill>
                  <a:srgbClr val="FFFFFF"/>
                </a:solidFill>
                <a:latin typeface="Tahoma"/>
                <a:cs typeface="Tahoma"/>
              </a:rPr>
              <a:t>Á</a:t>
            </a:r>
            <a:r>
              <a:rPr sz="405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5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-8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2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5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-8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1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4050" b="1" spc="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	R</a:t>
            </a:r>
            <a:r>
              <a:rPr sz="40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5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0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1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5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405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18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50" b="1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4050" b="1" spc="185" dirty="0">
                <a:solidFill>
                  <a:srgbClr val="FFFFFF"/>
                </a:solidFill>
                <a:latin typeface="Tahoma"/>
                <a:cs typeface="Tahoma"/>
              </a:rPr>
              <a:t>Ó</a:t>
            </a:r>
            <a:r>
              <a:rPr sz="405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5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5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5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405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5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b="1" spc="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5999" y="6425623"/>
            <a:ext cx="6551295" cy="282320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ALUMNOS: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BALDEON CRUZ SEBASTIAN 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SOLIS TIPO JHAN MARCO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SEMINARIO DUEÑAS LEANDRO EMILIO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JHERSY FERNANDO RAMIREZ MENDOZA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SOL SHEYLA YUCRA VILCACHAGUA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lang="es-PE" sz="2200" spc="-130" dirty="0">
                <a:solidFill>
                  <a:srgbClr val="FFFFFF"/>
                </a:solidFill>
                <a:latin typeface="Verdana"/>
                <a:cs typeface="Verdana"/>
              </a:rPr>
              <a:t>FERNANDO GARCIA BUENO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170C0C-E9CB-4E06-9630-FE3E749E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" y="0"/>
            <a:ext cx="1828355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0655" y="4314338"/>
            <a:ext cx="5800724" cy="59721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40263" y="1537282"/>
            <a:ext cx="352869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5630" marR="5080" indent="-583565">
              <a:lnSpc>
                <a:spcPct val="114999"/>
              </a:lnSpc>
              <a:spcBef>
                <a:spcPts val="100"/>
              </a:spcBef>
              <a:tabLst>
                <a:tab pos="1864995" algn="l"/>
                <a:tab pos="2273935" algn="l"/>
              </a:tabLst>
            </a:pP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b="1" spc="-33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D</a:t>
            </a:r>
            <a:r>
              <a:rPr sz="25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FFFFFF"/>
                </a:solidFill>
                <a:latin typeface="Tahoma"/>
                <a:cs typeface="Tahoma"/>
              </a:rPr>
              <a:t>O </a:t>
            </a:r>
            <a:r>
              <a:rPr sz="2500" b="1" spc="-4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4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152" y="1462745"/>
            <a:ext cx="7182484" cy="183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0160">
              <a:lnSpc>
                <a:spcPct val="125699"/>
              </a:lnSpc>
              <a:spcBef>
                <a:spcPts val="95"/>
              </a:spcBef>
              <a:buSzPct val="74603"/>
              <a:buChar char="•"/>
              <a:tabLst>
                <a:tab pos="179070" algn="l"/>
              </a:tabLst>
            </a:pPr>
            <a:r>
              <a:rPr sz="3150" dirty="0">
                <a:solidFill>
                  <a:srgbClr val="092852"/>
                </a:solidFill>
                <a:latin typeface="Verdana"/>
                <a:cs typeface="Verdana"/>
              </a:rPr>
              <a:t>	Reportes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impresos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092852"/>
                </a:solidFill>
                <a:latin typeface="Verdana"/>
                <a:cs typeface="Verdana"/>
              </a:rPr>
              <a:t>consola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092852"/>
                </a:solidFill>
                <a:latin typeface="Verdana"/>
                <a:cs typeface="Verdana"/>
              </a:rPr>
              <a:t>con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tablas</a:t>
            </a:r>
            <a:r>
              <a:rPr sz="3150" spc="-25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formateadas </a:t>
            </a:r>
            <a:r>
              <a:rPr sz="3150" spc="-114" dirty="0">
                <a:solidFill>
                  <a:srgbClr val="092852"/>
                </a:solidFill>
                <a:latin typeface="Verdana"/>
                <a:cs typeface="Verdana"/>
              </a:rPr>
              <a:t>(System.out.printf).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152" y="3876026"/>
            <a:ext cx="7421880" cy="3645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79805" indent="-10160">
              <a:lnSpc>
                <a:spcPct val="125699"/>
              </a:lnSpc>
              <a:spcBef>
                <a:spcPts val="95"/>
              </a:spcBef>
              <a:buSzPct val="74603"/>
              <a:buChar char="•"/>
              <a:tabLst>
                <a:tab pos="179070" algn="l"/>
              </a:tabLst>
            </a:pPr>
            <a:r>
              <a:rPr sz="3150" spc="-145" dirty="0">
                <a:solidFill>
                  <a:srgbClr val="092852"/>
                </a:solidFill>
                <a:latin typeface="Verdana"/>
                <a:cs typeface="Verdana"/>
              </a:rPr>
              <a:t>	Resumen:</a:t>
            </a:r>
            <a:r>
              <a:rPr sz="3150" spc="-2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092852"/>
                </a:solidFill>
                <a:latin typeface="Verdana"/>
                <a:cs typeface="Verdana"/>
              </a:rPr>
              <a:t>totales,</a:t>
            </a:r>
            <a:r>
              <a:rPr sz="3150" spc="-2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porcentajes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listas</a:t>
            </a:r>
            <a:r>
              <a:rPr sz="3150" spc="-2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092852"/>
                </a:solidFill>
                <a:latin typeface="Verdana"/>
                <a:cs typeface="Verdana"/>
              </a:rPr>
              <a:t>detalladas</a:t>
            </a:r>
            <a:r>
              <a:rPr sz="3150" spc="-2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3150" spc="-2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092852"/>
                </a:solidFill>
                <a:latin typeface="Verdana"/>
                <a:cs typeface="Verdana"/>
              </a:rPr>
              <a:t>año</a:t>
            </a:r>
            <a:r>
              <a:rPr sz="3150" spc="-2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fiscal.</a:t>
            </a:r>
            <a:endParaRPr sz="3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19"/>
              </a:spcBef>
              <a:buClr>
                <a:srgbClr val="092852"/>
              </a:buClr>
              <a:buFont typeface="Verdana"/>
              <a:buChar char="•"/>
            </a:pPr>
            <a:endParaRPr sz="3150">
              <a:latin typeface="Verdana"/>
              <a:cs typeface="Verdana"/>
            </a:endParaRPr>
          </a:p>
          <a:p>
            <a:pPr marL="12700" marR="5080" indent="-10160">
              <a:lnSpc>
                <a:spcPct val="125699"/>
              </a:lnSpc>
              <a:buSzPct val="74603"/>
              <a:buChar char="•"/>
              <a:tabLst>
                <a:tab pos="179070" algn="l"/>
              </a:tabLst>
            </a:pPr>
            <a:r>
              <a:rPr sz="3150" spc="-45" dirty="0">
                <a:solidFill>
                  <a:srgbClr val="092852"/>
                </a:solidFill>
                <a:latin typeface="Verdana"/>
                <a:cs typeface="Verdana"/>
              </a:rPr>
              <a:t>	Capturas</a:t>
            </a:r>
            <a:r>
              <a:rPr sz="3150" spc="-20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092852"/>
                </a:solidFill>
                <a:latin typeface="Verdana"/>
                <a:cs typeface="Verdana"/>
              </a:rPr>
              <a:t>pantalla: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65" dirty="0">
                <a:solidFill>
                  <a:srgbClr val="092852"/>
                </a:solidFill>
                <a:latin typeface="Verdana"/>
                <a:cs typeface="Verdana"/>
              </a:rPr>
              <a:t>agregar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salidas </a:t>
            </a:r>
            <a:r>
              <a:rPr sz="3150" dirty="0">
                <a:solidFill>
                  <a:srgbClr val="092852"/>
                </a:solidFill>
                <a:latin typeface="Verdana"/>
                <a:cs typeface="Verdana"/>
              </a:rPr>
              <a:t>reales</a:t>
            </a:r>
            <a:r>
              <a:rPr sz="31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5" dirty="0">
                <a:solidFill>
                  <a:srgbClr val="092852"/>
                </a:solidFill>
                <a:latin typeface="Verdana"/>
                <a:cs typeface="Verdana"/>
              </a:rPr>
              <a:t>aquí</a:t>
            </a:r>
            <a:r>
              <a:rPr sz="31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95" dirty="0">
                <a:solidFill>
                  <a:srgbClr val="092852"/>
                </a:solidFill>
                <a:latin typeface="Verdana"/>
                <a:cs typeface="Verdana"/>
              </a:rPr>
              <a:t>(reemplazar</a:t>
            </a:r>
            <a:r>
              <a:rPr sz="31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esta </a:t>
            </a:r>
            <a:r>
              <a:rPr sz="3150" spc="-45" dirty="0">
                <a:solidFill>
                  <a:srgbClr val="092852"/>
                </a:solidFill>
                <a:latin typeface="Verdana"/>
                <a:cs typeface="Verdana"/>
              </a:rPr>
              <a:t>diapositiva).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2458" y="5779723"/>
            <a:ext cx="2821669" cy="41020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867203" y="6344048"/>
            <a:ext cx="460375" cy="282575"/>
          </a:xfrm>
          <a:custGeom>
            <a:avLst/>
            <a:gdLst/>
            <a:ahLst/>
            <a:cxnLst/>
            <a:rect l="l" t="t" r="r" b="b"/>
            <a:pathLst>
              <a:path w="460375" h="282575">
                <a:moveTo>
                  <a:pt x="79502" y="282508"/>
                </a:moveTo>
                <a:lnTo>
                  <a:pt x="49262" y="276148"/>
                </a:lnTo>
                <a:lnTo>
                  <a:pt x="23610" y="258909"/>
                </a:lnTo>
                <a:lnTo>
                  <a:pt x="5930" y="232199"/>
                </a:lnTo>
                <a:lnTo>
                  <a:pt x="0" y="200737"/>
                </a:lnTo>
                <a:lnTo>
                  <a:pt x="6372" y="170495"/>
                </a:lnTo>
                <a:lnTo>
                  <a:pt x="23618" y="144852"/>
                </a:lnTo>
                <a:lnTo>
                  <a:pt x="50311" y="127185"/>
                </a:lnTo>
                <a:lnTo>
                  <a:pt x="349094" y="5934"/>
                </a:lnTo>
                <a:lnTo>
                  <a:pt x="380574" y="0"/>
                </a:lnTo>
                <a:lnTo>
                  <a:pt x="410816" y="6372"/>
                </a:lnTo>
                <a:lnTo>
                  <a:pt x="436450" y="23621"/>
                </a:lnTo>
                <a:lnTo>
                  <a:pt x="454108" y="50315"/>
                </a:lnTo>
                <a:lnTo>
                  <a:pt x="460039" y="81776"/>
                </a:lnTo>
                <a:lnTo>
                  <a:pt x="453667" y="112018"/>
                </a:lnTo>
                <a:lnTo>
                  <a:pt x="436420" y="137662"/>
                </a:lnTo>
                <a:lnTo>
                  <a:pt x="409727" y="155329"/>
                </a:lnTo>
                <a:lnTo>
                  <a:pt x="110945" y="276580"/>
                </a:lnTo>
                <a:lnTo>
                  <a:pt x="79502" y="282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55365" y="6949023"/>
            <a:ext cx="483870" cy="161290"/>
          </a:xfrm>
          <a:custGeom>
            <a:avLst/>
            <a:gdLst/>
            <a:ahLst/>
            <a:cxnLst/>
            <a:rect l="l" t="t" r="r" b="b"/>
            <a:pathLst>
              <a:path w="483869" h="161290">
                <a:moveTo>
                  <a:pt x="403095" y="161238"/>
                </a:moveTo>
                <a:lnTo>
                  <a:pt x="80619" y="161238"/>
                </a:lnTo>
                <a:lnTo>
                  <a:pt x="49241" y="154901"/>
                </a:lnTo>
                <a:lnTo>
                  <a:pt x="23615" y="137622"/>
                </a:lnTo>
                <a:lnTo>
                  <a:pt x="6336" y="111996"/>
                </a:lnTo>
                <a:lnTo>
                  <a:pt x="0" y="80619"/>
                </a:lnTo>
                <a:lnTo>
                  <a:pt x="6336" y="49241"/>
                </a:lnTo>
                <a:lnTo>
                  <a:pt x="23615" y="23615"/>
                </a:lnTo>
                <a:lnTo>
                  <a:pt x="49241" y="6336"/>
                </a:lnTo>
                <a:lnTo>
                  <a:pt x="80619" y="0"/>
                </a:lnTo>
                <a:lnTo>
                  <a:pt x="403095" y="0"/>
                </a:lnTo>
                <a:lnTo>
                  <a:pt x="434473" y="6336"/>
                </a:lnTo>
                <a:lnTo>
                  <a:pt x="460099" y="23615"/>
                </a:lnTo>
                <a:lnTo>
                  <a:pt x="477378" y="49241"/>
                </a:lnTo>
                <a:lnTo>
                  <a:pt x="483714" y="80619"/>
                </a:lnTo>
                <a:lnTo>
                  <a:pt x="477378" y="111996"/>
                </a:lnTo>
                <a:lnTo>
                  <a:pt x="460099" y="137622"/>
                </a:lnTo>
                <a:lnTo>
                  <a:pt x="434473" y="154901"/>
                </a:lnTo>
                <a:lnTo>
                  <a:pt x="403095" y="16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63904" y="7432959"/>
            <a:ext cx="466725" cy="262890"/>
          </a:xfrm>
          <a:custGeom>
            <a:avLst/>
            <a:gdLst/>
            <a:ahLst/>
            <a:cxnLst/>
            <a:rect l="l" t="t" r="r" b="b"/>
            <a:pathLst>
              <a:path w="466725" h="262890">
                <a:moveTo>
                  <a:pt x="392481" y="262778"/>
                </a:moveTo>
                <a:lnTo>
                  <a:pt x="54891" y="156872"/>
                </a:lnTo>
                <a:lnTo>
                  <a:pt x="8283" y="116442"/>
                </a:lnTo>
                <a:lnTo>
                  <a:pt x="0" y="86668"/>
                </a:lnTo>
                <a:lnTo>
                  <a:pt x="3916" y="54897"/>
                </a:lnTo>
                <a:lnTo>
                  <a:pt x="19842" y="27134"/>
                </a:lnTo>
                <a:lnTo>
                  <a:pt x="44325" y="8286"/>
                </a:lnTo>
                <a:lnTo>
                  <a:pt x="74098" y="0"/>
                </a:lnTo>
                <a:lnTo>
                  <a:pt x="105891" y="3921"/>
                </a:lnTo>
                <a:lnTo>
                  <a:pt x="411752" y="105905"/>
                </a:lnTo>
                <a:lnTo>
                  <a:pt x="439516" y="121840"/>
                </a:lnTo>
                <a:lnTo>
                  <a:pt x="458360" y="146335"/>
                </a:lnTo>
                <a:lnTo>
                  <a:pt x="466644" y="176108"/>
                </a:lnTo>
                <a:lnTo>
                  <a:pt x="462727" y="207880"/>
                </a:lnTo>
                <a:lnTo>
                  <a:pt x="446771" y="235673"/>
                </a:lnTo>
                <a:lnTo>
                  <a:pt x="422254" y="254512"/>
                </a:lnTo>
                <a:lnTo>
                  <a:pt x="392481" y="262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39342" y="6344049"/>
            <a:ext cx="460375" cy="282575"/>
          </a:xfrm>
          <a:custGeom>
            <a:avLst/>
            <a:gdLst/>
            <a:ahLst/>
            <a:cxnLst/>
            <a:rect l="l" t="t" r="r" b="b"/>
            <a:pathLst>
              <a:path w="460375" h="282575">
                <a:moveTo>
                  <a:pt x="380548" y="282510"/>
                </a:moveTo>
                <a:lnTo>
                  <a:pt x="50311" y="155328"/>
                </a:lnTo>
                <a:lnTo>
                  <a:pt x="6372" y="112010"/>
                </a:lnTo>
                <a:lnTo>
                  <a:pt x="0" y="81767"/>
                </a:lnTo>
                <a:lnTo>
                  <a:pt x="5930" y="50305"/>
                </a:lnTo>
                <a:lnTo>
                  <a:pt x="23596" y="23621"/>
                </a:lnTo>
                <a:lnTo>
                  <a:pt x="49238" y="6375"/>
                </a:lnTo>
                <a:lnTo>
                  <a:pt x="79480" y="0"/>
                </a:lnTo>
                <a:lnTo>
                  <a:pt x="110945" y="5925"/>
                </a:lnTo>
                <a:lnTo>
                  <a:pt x="409727" y="127184"/>
                </a:lnTo>
                <a:lnTo>
                  <a:pt x="436420" y="144851"/>
                </a:lnTo>
                <a:lnTo>
                  <a:pt x="453667" y="170494"/>
                </a:lnTo>
                <a:lnTo>
                  <a:pt x="460039" y="200736"/>
                </a:lnTo>
                <a:lnTo>
                  <a:pt x="454108" y="232198"/>
                </a:lnTo>
                <a:lnTo>
                  <a:pt x="436436" y="258900"/>
                </a:lnTo>
                <a:lnTo>
                  <a:pt x="410788" y="276144"/>
                </a:lnTo>
                <a:lnTo>
                  <a:pt x="380548" y="282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7505" y="6949023"/>
            <a:ext cx="483870" cy="161290"/>
          </a:xfrm>
          <a:custGeom>
            <a:avLst/>
            <a:gdLst/>
            <a:ahLst/>
            <a:cxnLst/>
            <a:rect l="l" t="t" r="r" b="b"/>
            <a:pathLst>
              <a:path w="483870" h="161290">
                <a:moveTo>
                  <a:pt x="403095" y="161238"/>
                </a:moveTo>
                <a:lnTo>
                  <a:pt x="80619" y="161238"/>
                </a:lnTo>
                <a:lnTo>
                  <a:pt x="49241" y="154901"/>
                </a:lnTo>
                <a:lnTo>
                  <a:pt x="23615" y="137622"/>
                </a:lnTo>
                <a:lnTo>
                  <a:pt x="6336" y="111996"/>
                </a:lnTo>
                <a:lnTo>
                  <a:pt x="0" y="80619"/>
                </a:lnTo>
                <a:lnTo>
                  <a:pt x="6336" y="49241"/>
                </a:lnTo>
                <a:lnTo>
                  <a:pt x="23615" y="23615"/>
                </a:lnTo>
                <a:lnTo>
                  <a:pt x="49241" y="6336"/>
                </a:lnTo>
                <a:lnTo>
                  <a:pt x="80619" y="0"/>
                </a:lnTo>
                <a:lnTo>
                  <a:pt x="403095" y="0"/>
                </a:lnTo>
                <a:lnTo>
                  <a:pt x="434473" y="6336"/>
                </a:lnTo>
                <a:lnTo>
                  <a:pt x="460099" y="23615"/>
                </a:lnTo>
                <a:lnTo>
                  <a:pt x="477378" y="49241"/>
                </a:lnTo>
                <a:lnTo>
                  <a:pt x="483714" y="80619"/>
                </a:lnTo>
                <a:lnTo>
                  <a:pt x="477378" y="111996"/>
                </a:lnTo>
                <a:lnTo>
                  <a:pt x="460099" y="137622"/>
                </a:lnTo>
                <a:lnTo>
                  <a:pt x="434473" y="154901"/>
                </a:lnTo>
                <a:lnTo>
                  <a:pt x="403095" y="16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36044" y="7432965"/>
            <a:ext cx="466725" cy="262890"/>
          </a:xfrm>
          <a:custGeom>
            <a:avLst/>
            <a:gdLst/>
            <a:ahLst/>
            <a:cxnLst/>
            <a:rect l="l" t="t" r="r" b="b"/>
            <a:pathLst>
              <a:path w="466725" h="262890">
                <a:moveTo>
                  <a:pt x="74078" y="262767"/>
                </a:moveTo>
                <a:lnTo>
                  <a:pt x="44301" y="254467"/>
                </a:lnTo>
                <a:lnTo>
                  <a:pt x="19826" y="235614"/>
                </a:lnTo>
                <a:lnTo>
                  <a:pt x="3916" y="207874"/>
                </a:lnTo>
                <a:lnTo>
                  <a:pt x="0" y="176103"/>
                </a:lnTo>
                <a:lnTo>
                  <a:pt x="8283" y="146329"/>
                </a:lnTo>
                <a:lnTo>
                  <a:pt x="27127" y="121835"/>
                </a:lnTo>
                <a:lnTo>
                  <a:pt x="54891" y="105899"/>
                </a:lnTo>
                <a:lnTo>
                  <a:pt x="360752" y="3916"/>
                </a:lnTo>
                <a:lnTo>
                  <a:pt x="392529" y="0"/>
                </a:lnTo>
                <a:lnTo>
                  <a:pt x="422306" y="8283"/>
                </a:lnTo>
                <a:lnTo>
                  <a:pt x="446799" y="27127"/>
                </a:lnTo>
                <a:lnTo>
                  <a:pt x="462727" y="54891"/>
                </a:lnTo>
                <a:lnTo>
                  <a:pt x="466644" y="86663"/>
                </a:lnTo>
                <a:lnTo>
                  <a:pt x="458360" y="116436"/>
                </a:lnTo>
                <a:lnTo>
                  <a:pt x="439516" y="140931"/>
                </a:lnTo>
                <a:lnTo>
                  <a:pt x="411752" y="156866"/>
                </a:lnTo>
                <a:lnTo>
                  <a:pt x="105891" y="258850"/>
                </a:lnTo>
                <a:lnTo>
                  <a:pt x="74078" y="26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51015" y="1537282"/>
            <a:ext cx="5307330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  <a:tabLst>
                <a:tab pos="3818254" algn="l"/>
              </a:tabLst>
            </a:pP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Y</a:t>
            </a:r>
            <a:endParaRPr sz="2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  <a:tabLst>
                <a:tab pos="2313940" algn="l"/>
              </a:tabLst>
            </a:pP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P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503" y="591730"/>
            <a:ext cx="6944359" cy="183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0160" algn="just">
              <a:lnSpc>
                <a:spcPct val="125699"/>
              </a:lnSpc>
              <a:spcBef>
                <a:spcPts val="95"/>
              </a:spcBef>
              <a:buSzPct val="74603"/>
              <a:buChar char="•"/>
              <a:tabLst>
                <a:tab pos="179070" algn="l"/>
              </a:tabLst>
            </a:pPr>
            <a:r>
              <a:rPr sz="3150" dirty="0">
                <a:solidFill>
                  <a:srgbClr val="092852"/>
                </a:solidFill>
                <a:latin typeface="Verdana"/>
                <a:cs typeface="Verdana"/>
              </a:rPr>
              <a:t>	El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092852"/>
                </a:solidFill>
                <a:latin typeface="Verdana"/>
                <a:cs typeface="Verdana"/>
              </a:rPr>
              <a:t>sistema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092852"/>
                </a:solidFill>
                <a:latin typeface="Verdana"/>
                <a:cs typeface="Verdana"/>
              </a:rPr>
              <a:t>procesa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092852"/>
                </a:solidFill>
                <a:latin typeface="Verdana"/>
                <a:cs typeface="Verdana"/>
              </a:rPr>
              <a:t>archivos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50" dirty="0">
                <a:solidFill>
                  <a:srgbClr val="092852"/>
                </a:solidFill>
                <a:latin typeface="Verdana"/>
                <a:cs typeface="Verdana"/>
              </a:rPr>
              <a:t>CSV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3150" spc="-35" dirty="0">
                <a:solidFill>
                  <a:srgbClr val="092852"/>
                </a:solidFill>
                <a:latin typeface="Verdana"/>
                <a:cs typeface="Verdana"/>
              </a:rPr>
              <a:t>genera</a:t>
            </a:r>
            <a:r>
              <a:rPr sz="3150" spc="-229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reportes</a:t>
            </a:r>
            <a:r>
              <a:rPr sz="3150" spc="-20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092852"/>
                </a:solidFill>
                <a:latin typeface="Verdana"/>
                <a:cs typeface="Verdana"/>
              </a:rPr>
              <a:t>útiles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0" dirty="0">
                <a:solidFill>
                  <a:srgbClr val="092852"/>
                </a:solidFill>
                <a:latin typeface="Verdana"/>
                <a:cs typeface="Verdana"/>
              </a:rPr>
              <a:t>para</a:t>
            </a:r>
            <a:r>
              <a:rPr sz="3150" spc="-17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análisis comercial.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503" y="3005012"/>
            <a:ext cx="7215505" cy="545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0160">
              <a:lnSpc>
                <a:spcPct val="125699"/>
              </a:lnSpc>
              <a:spcBef>
                <a:spcPts val="95"/>
              </a:spcBef>
              <a:buSzPct val="74603"/>
              <a:buChar char="•"/>
              <a:tabLst>
                <a:tab pos="179070" algn="l"/>
              </a:tabLst>
            </a:pPr>
            <a:r>
              <a:rPr sz="3150" spc="-35" dirty="0">
                <a:solidFill>
                  <a:srgbClr val="092852"/>
                </a:solidFill>
                <a:latin typeface="Verdana"/>
                <a:cs typeface="Verdana"/>
              </a:rPr>
              <a:t>	Buenas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092852"/>
                </a:solidFill>
                <a:latin typeface="Verdana"/>
                <a:cs typeface="Verdana"/>
              </a:rPr>
              <a:t>prácticas: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0" dirty="0">
                <a:solidFill>
                  <a:srgbClr val="092852"/>
                </a:solidFill>
                <a:latin typeface="Verdana"/>
                <a:cs typeface="Verdana"/>
              </a:rPr>
              <a:t>validar</a:t>
            </a:r>
            <a:r>
              <a:rPr sz="3150" spc="-2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092852"/>
                </a:solidFill>
                <a:latin typeface="Verdana"/>
                <a:cs typeface="Verdana"/>
              </a:rPr>
              <a:t>más </a:t>
            </a:r>
            <a:r>
              <a:rPr sz="3150" spc="-65" dirty="0">
                <a:solidFill>
                  <a:srgbClr val="092852"/>
                </a:solidFill>
                <a:latin typeface="Verdana"/>
                <a:cs typeface="Verdana"/>
              </a:rPr>
              <a:t>columnas,</a:t>
            </a:r>
            <a:r>
              <a:rPr sz="31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95" dirty="0">
                <a:solidFill>
                  <a:srgbClr val="092852"/>
                </a:solidFill>
                <a:latin typeface="Verdana"/>
                <a:cs typeface="Verdana"/>
              </a:rPr>
              <a:t>usar</a:t>
            </a:r>
            <a:r>
              <a:rPr sz="31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80" dirty="0">
                <a:solidFill>
                  <a:srgbClr val="092852"/>
                </a:solidFill>
                <a:latin typeface="Verdana"/>
                <a:cs typeface="Verdana"/>
              </a:rPr>
              <a:t>colecciones </a:t>
            </a:r>
            <a:r>
              <a:rPr sz="3150" spc="-50" dirty="0">
                <a:solidFill>
                  <a:srgbClr val="092852"/>
                </a:solidFill>
                <a:latin typeface="Verdana"/>
                <a:cs typeface="Verdana"/>
              </a:rPr>
              <a:t>dinámicas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75" dirty="0">
                <a:solidFill>
                  <a:srgbClr val="092852"/>
                </a:solidFill>
                <a:latin typeface="Verdana"/>
                <a:cs typeface="Verdana"/>
              </a:rPr>
              <a:t>(Map)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092852"/>
                </a:solidFill>
                <a:latin typeface="Verdana"/>
                <a:cs typeface="Verdana"/>
              </a:rPr>
              <a:t>en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90" dirty="0">
                <a:solidFill>
                  <a:srgbClr val="092852"/>
                </a:solidFill>
                <a:latin typeface="Verdana"/>
                <a:cs typeface="Verdana"/>
              </a:rPr>
              <a:t>lugar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3150" spc="-2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arreglos </a:t>
            </a:r>
            <a:r>
              <a:rPr sz="3150" spc="55" dirty="0">
                <a:solidFill>
                  <a:srgbClr val="092852"/>
                </a:solidFill>
                <a:latin typeface="Verdana"/>
                <a:cs typeface="Verdana"/>
              </a:rPr>
              <a:t>con</a:t>
            </a:r>
            <a:r>
              <a:rPr sz="3150" spc="-21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MAX_GRUPOS.</a:t>
            </a:r>
            <a:endParaRPr sz="3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19"/>
              </a:spcBef>
              <a:buClr>
                <a:srgbClr val="092852"/>
              </a:buClr>
              <a:buFont typeface="Verdana"/>
              <a:buChar char="•"/>
            </a:pPr>
            <a:endParaRPr sz="3150">
              <a:latin typeface="Verdana"/>
              <a:cs typeface="Verdana"/>
            </a:endParaRPr>
          </a:p>
          <a:p>
            <a:pPr marL="12700" marR="951865" indent="-10160">
              <a:lnSpc>
                <a:spcPct val="125699"/>
              </a:lnSpc>
              <a:buSzPct val="74603"/>
              <a:buChar char="•"/>
              <a:tabLst>
                <a:tab pos="179070" algn="l"/>
              </a:tabLst>
            </a:pPr>
            <a:r>
              <a:rPr sz="3150" spc="-120" dirty="0">
                <a:solidFill>
                  <a:srgbClr val="092852"/>
                </a:solidFill>
                <a:latin typeface="Verdana"/>
                <a:cs typeface="Verdana"/>
              </a:rPr>
              <a:t>	Mejoras: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092852"/>
                </a:solidFill>
                <a:latin typeface="Verdana"/>
                <a:cs typeface="Verdana"/>
              </a:rPr>
              <a:t>exportar</a:t>
            </a:r>
            <a:r>
              <a:rPr sz="31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85" dirty="0">
                <a:solidFill>
                  <a:srgbClr val="092852"/>
                </a:solidFill>
                <a:latin typeface="Verdana"/>
                <a:cs typeface="Verdana"/>
              </a:rPr>
              <a:t>a</a:t>
            </a:r>
            <a:r>
              <a:rPr sz="31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CSV/Excel, </a:t>
            </a:r>
            <a:r>
              <a:rPr sz="3150" spc="-80" dirty="0">
                <a:solidFill>
                  <a:srgbClr val="092852"/>
                </a:solidFill>
                <a:latin typeface="Verdana"/>
                <a:cs typeface="Verdana"/>
              </a:rPr>
              <a:t>interfaz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092852"/>
                </a:solidFill>
                <a:latin typeface="Verdana"/>
                <a:cs typeface="Verdana"/>
              </a:rPr>
              <a:t>gráfica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092852"/>
                </a:solidFill>
                <a:latin typeface="Verdana"/>
                <a:cs typeface="Verdana"/>
              </a:rPr>
              <a:t>o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092852"/>
                </a:solidFill>
                <a:latin typeface="Verdana"/>
                <a:cs typeface="Verdana"/>
              </a:rPr>
              <a:t>web,</a:t>
            </a:r>
            <a:r>
              <a:rPr sz="3150" spc="-20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pruebas </a:t>
            </a:r>
            <a:r>
              <a:rPr sz="3150" spc="-114" dirty="0">
                <a:solidFill>
                  <a:srgbClr val="092852"/>
                </a:solidFill>
                <a:latin typeface="Verdana"/>
                <a:cs typeface="Verdana"/>
              </a:rPr>
              <a:t>unitarias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120" dirty="0">
                <a:solidFill>
                  <a:srgbClr val="092852"/>
                </a:solidFill>
                <a:latin typeface="Verdana"/>
                <a:cs typeface="Verdana"/>
              </a:rPr>
              <a:t>manejo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-60" dirty="0">
                <a:solidFill>
                  <a:srgbClr val="092852"/>
                </a:solidFill>
                <a:latin typeface="Verdana"/>
                <a:cs typeface="Verdana"/>
              </a:rPr>
              <a:t>avanzado</a:t>
            </a:r>
            <a:r>
              <a:rPr sz="31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3150" spc="50" dirty="0">
                <a:solidFill>
                  <a:srgbClr val="092852"/>
                </a:solidFill>
                <a:latin typeface="Verdana"/>
                <a:cs typeface="Verdana"/>
              </a:rPr>
              <a:t>de </a:t>
            </a:r>
            <a:r>
              <a:rPr sz="3150" spc="-10" dirty="0">
                <a:solidFill>
                  <a:srgbClr val="092852"/>
                </a:solidFill>
                <a:latin typeface="Verdana"/>
                <a:cs typeface="Verdana"/>
              </a:rPr>
              <a:t>errores.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7BEA3-38EB-49A4-BB0D-AD91E32F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3962400"/>
            <a:ext cx="8991600" cy="2362200"/>
          </a:xfrm>
        </p:spPr>
        <p:txBody>
          <a:bodyPr/>
          <a:lstStyle/>
          <a:p>
            <a:r>
              <a:rPr lang="es-PE" sz="13800" dirty="0">
                <a:solidFill>
                  <a:srgbClr val="002060"/>
                </a:solidFill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245752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3500"/>
              <a:ext cx="8315324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17386" y="0"/>
              <a:ext cx="9970770" cy="10287000"/>
            </a:xfrm>
            <a:custGeom>
              <a:avLst/>
              <a:gdLst/>
              <a:ahLst/>
              <a:cxnLst/>
              <a:rect l="l" t="t" r="r" b="b"/>
              <a:pathLst>
                <a:path w="9970769" h="10287000">
                  <a:moveTo>
                    <a:pt x="997061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970612" y="0"/>
                  </a:lnTo>
                  <a:lnTo>
                    <a:pt x="9970612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2746375" algn="l"/>
              </a:tabLst>
            </a:pPr>
            <a:r>
              <a:rPr spc="125" dirty="0"/>
              <a:t>O</a:t>
            </a:r>
            <a:r>
              <a:rPr spc="-55" dirty="0"/>
              <a:t> </a:t>
            </a:r>
            <a:r>
              <a:rPr dirty="0"/>
              <a:t>B</a:t>
            </a:r>
            <a:r>
              <a:rPr spc="-50" dirty="0"/>
              <a:t> </a:t>
            </a:r>
            <a:r>
              <a:rPr spc="-310" dirty="0"/>
              <a:t>J</a:t>
            </a:r>
            <a:r>
              <a:rPr spc="-50" dirty="0"/>
              <a:t> </a:t>
            </a:r>
            <a:r>
              <a:rPr dirty="0"/>
              <a:t>E</a:t>
            </a:r>
            <a:r>
              <a:rPr spc="-50" dirty="0"/>
              <a:t> </a:t>
            </a:r>
            <a:r>
              <a:rPr spc="50" dirty="0"/>
              <a:t>T</a:t>
            </a:r>
            <a:r>
              <a:rPr spc="-50" dirty="0"/>
              <a:t> </a:t>
            </a:r>
            <a:r>
              <a:rPr spc="-595" dirty="0"/>
              <a:t>I</a:t>
            </a:r>
            <a:r>
              <a:rPr spc="-50" dirty="0"/>
              <a:t> </a:t>
            </a:r>
            <a:r>
              <a:rPr spc="55" dirty="0"/>
              <a:t>V</a:t>
            </a:r>
            <a:r>
              <a:rPr spc="-55" dirty="0"/>
              <a:t> </a:t>
            </a:r>
            <a:r>
              <a:rPr spc="75" dirty="0"/>
              <a:t>O</a:t>
            </a:r>
            <a:r>
              <a:rPr dirty="0"/>
              <a:t>	D</a:t>
            </a:r>
            <a:r>
              <a:rPr spc="-100" dirty="0"/>
              <a:t> </a:t>
            </a:r>
            <a:r>
              <a:rPr dirty="0"/>
              <a:t>E</a:t>
            </a:r>
            <a:r>
              <a:rPr spc="-95" dirty="0"/>
              <a:t> </a:t>
            </a:r>
            <a:r>
              <a:rPr spc="-50" dirty="0"/>
              <a:t>L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/>
              <a:t>P</a:t>
            </a:r>
            <a:r>
              <a:rPr spc="-75" dirty="0"/>
              <a:t> </a:t>
            </a:r>
            <a:r>
              <a:rPr dirty="0"/>
              <a:t>R</a:t>
            </a:r>
            <a:r>
              <a:rPr spc="-75" dirty="0"/>
              <a:t> </a:t>
            </a:r>
            <a:r>
              <a:rPr spc="125" dirty="0"/>
              <a:t>O</a:t>
            </a:r>
            <a:r>
              <a:rPr spc="-75" dirty="0"/>
              <a:t> </a:t>
            </a:r>
            <a:r>
              <a:rPr spc="55" dirty="0"/>
              <a:t>Y</a:t>
            </a:r>
            <a:r>
              <a:rPr spc="-75" dirty="0"/>
              <a:t> </a:t>
            </a:r>
            <a:r>
              <a:rPr dirty="0"/>
              <a:t>E</a:t>
            </a:r>
            <a:r>
              <a:rPr spc="-70" dirty="0"/>
              <a:t> </a:t>
            </a:r>
            <a:r>
              <a:rPr spc="240" dirty="0"/>
              <a:t>C</a:t>
            </a:r>
            <a:r>
              <a:rPr spc="-75" dirty="0"/>
              <a:t> </a:t>
            </a:r>
            <a:r>
              <a:rPr spc="50" dirty="0"/>
              <a:t>T</a:t>
            </a:r>
            <a:r>
              <a:rPr spc="-75" dirty="0"/>
              <a:t> </a:t>
            </a:r>
            <a:r>
              <a:rPr spc="75" dirty="0"/>
              <a:t>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84911" y="2295643"/>
            <a:ext cx="2103120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3990" indent="-161290">
              <a:lnSpc>
                <a:spcPct val="100000"/>
              </a:lnSpc>
              <a:spcBef>
                <a:spcPts val="114"/>
              </a:spcBef>
              <a:buChar char="•"/>
              <a:tabLst>
                <a:tab pos="173990" algn="l"/>
              </a:tabLst>
            </a:pP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P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2929" y="2295643"/>
            <a:ext cx="4836160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110105" algn="l"/>
                <a:tab pos="2757170" algn="l"/>
                <a:tab pos="4652645" algn="l"/>
              </a:tabLst>
            </a:pP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092852"/>
                </a:solidFill>
                <a:latin typeface="Trebuchet MS"/>
                <a:cs typeface="Trebuchet MS"/>
              </a:rPr>
              <a:t>H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092852"/>
                </a:solidFill>
                <a:latin typeface="Trebuchet MS"/>
                <a:cs typeface="Trebuchet MS"/>
              </a:rPr>
              <a:t>V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Ó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N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35" dirty="0">
                <a:solidFill>
                  <a:srgbClr val="092852"/>
                </a:solidFill>
                <a:latin typeface="Trebuchet MS"/>
                <a:cs typeface="Trebuchet MS"/>
              </a:rPr>
              <a:t>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84911" y="2633399"/>
            <a:ext cx="6639559" cy="80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1891664" algn="l"/>
                <a:tab pos="3938270" algn="l"/>
                <a:tab pos="6456045" algn="l"/>
              </a:tabLst>
            </a:pP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G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N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R</a:t>
            </a:r>
            <a:r>
              <a:rPr sz="2200" spc="-9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P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G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G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35" dirty="0">
                <a:solidFill>
                  <a:srgbClr val="092852"/>
                </a:solidFill>
                <a:latin typeface="Trebuchet MS"/>
                <a:cs typeface="Trebuchet MS"/>
              </a:rPr>
              <a:t>Y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20" dirty="0">
                <a:solidFill>
                  <a:srgbClr val="092852"/>
                </a:solidFill>
                <a:latin typeface="Trebuchet MS"/>
                <a:cs typeface="Trebuchet MS"/>
              </a:rPr>
              <a:t>L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20" dirty="0">
                <a:solidFill>
                  <a:srgbClr val="092852"/>
                </a:solidFill>
                <a:latin typeface="Trebuchet MS"/>
                <a:cs typeface="Trebuchet MS"/>
              </a:rPr>
              <a:t>L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.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84911" y="3804974"/>
            <a:ext cx="4668520" cy="80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>
              <a:lnSpc>
                <a:spcPct val="116500"/>
              </a:lnSpc>
              <a:spcBef>
                <a:spcPts val="95"/>
              </a:spcBef>
              <a:buChar char="•"/>
              <a:tabLst>
                <a:tab pos="173990" algn="l"/>
                <a:tab pos="1856739" algn="l"/>
                <a:tab pos="1908175" algn="l"/>
              </a:tabLst>
            </a:pPr>
            <a:r>
              <a:rPr sz="2200" spc="114" dirty="0">
                <a:solidFill>
                  <a:srgbClr val="092852"/>
                </a:solidFill>
                <a:latin typeface="Trebuchet MS"/>
                <a:cs typeface="Trebuchet MS"/>
              </a:rPr>
              <a:t>V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20" dirty="0">
                <a:solidFill>
                  <a:srgbClr val="092852"/>
                </a:solidFill>
                <a:latin typeface="Trebuchet MS"/>
                <a:cs typeface="Trebuchet MS"/>
              </a:rPr>
              <a:t>L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R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	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N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20" dirty="0">
                <a:solidFill>
                  <a:srgbClr val="092852"/>
                </a:solidFill>
                <a:latin typeface="Trebuchet MS"/>
                <a:cs typeface="Trebuchet MS"/>
              </a:rPr>
              <a:t>L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 </a:t>
            </a:r>
            <a:r>
              <a:rPr sz="2200" spc="170" dirty="0">
                <a:solidFill>
                  <a:srgbClr val="092852"/>
                </a:solidFill>
                <a:latin typeface="Trebuchet MS"/>
                <a:cs typeface="Trebuchet MS"/>
              </a:rPr>
              <a:t>M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N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50" dirty="0">
                <a:solidFill>
                  <a:srgbClr val="092852"/>
                </a:solidFill>
                <a:latin typeface="Trebuchet MS"/>
                <a:cs typeface="Trebuchet MS"/>
              </a:rPr>
              <a:t>J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E</a:t>
            </a:r>
            <a:r>
              <a:rPr sz="2200" spc="-8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8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8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9146" y="4248268"/>
            <a:ext cx="3230245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979930" algn="l"/>
                <a:tab pos="2626360" algn="l"/>
              </a:tabLst>
            </a:pP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9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Í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4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/</a:t>
            </a:r>
            <a:r>
              <a:rPr sz="2200" spc="-3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9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58227" y="3804974"/>
            <a:ext cx="2583815" cy="806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  <a:tabLst>
                <a:tab pos="646430" algn="l"/>
                <a:tab pos="2387600" algn="l"/>
              </a:tabLst>
            </a:pP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35" dirty="0">
                <a:solidFill>
                  <a:srgbClr val="092852"/>
                </a:solidFill>
                <a:latin typeface="Trebuchet MS"/>
                <a:cs typeface="Trebuchet MS"/>
              </a:rPr>
              <a:t>Y</a:t>
            </a:r>
            <a:endParaRPr sz="2200">
              <a:latin typeface="Trebuchet MS"/>
              <a:cs typeface="Trebuchet MS"/>
            </a:endParaRPr>
          </a:p>
          <a:p>
            <a:pPr marR="85090" algn="r">
              <a:lnSpc>
                <a:spcPct val="100000"/>
              </a:lnSpc>
              <a:spcBef>
                <a:spcPts val="434"/>
              </a:spcBef>
            </a:pP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84911" y="4638793"/>
            <a:ext cx="1898014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F</a:t>
            </a:r>
            <a:r>
              <a:rPr sz="2200" spc="-9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092852"/>
                </a:solidFill>
                <a:latin typeface="Trebuchet MS"/>
                <a:cs typeface="Trebuchet MS"/>
              </a:rPr>
              <a:t>M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84911" y="5367074"/>
            <a:ext cx="2279650" cy="80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>
              <a:lnSpc>
                <a:spcPct val="116500"/>
              </a:lnSpc>
              <a:spcBef>
                <a:spcPts val="95"/>
              </a:spcBef>
              <a:buChar char="•"/>
              <a:tabLst>
                <a:tab pos="173990" algn="l"/>
              </a:tabLst>
            </a:pP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P</a:t>
            </a:r>
            <a:r>
              <a:rPr sz="2200" spc="-8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N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R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G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Í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55" dirty="0">
                <a:solidFill>
                  <a:srgbClr val="092852"/>
                </a:solidFill>
                <a:latin typeface="Trebuchet MS"/>
                <a:cs typeface="Trebuchet MS"/>
              </a:rPr>
              <a:t>,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92300" y="5367074"/>
            <a:ext cx="3636010" cy="806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040255" algn="l"/>
              </a:tabLst>
            </a:pPr>
            <a:r>
              <a:rPr sz="2200" spc="170" dirty="0">
                <a:solidFill>
                  <a:srgbClr val="092852"/>
                </a:solidFill>
                <a:latin typeface="Trebuchet MS"/>
                <a:cs typeface="Trebuchet MS"/>
              </a:rPr>
              <a:t>M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É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P</a:t>
            </a:r>
            <a:r>
              <a:rPr sz="2200" spc="-8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8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  <a:p>
            <a:pPr marL="89535">
              <a:lnSpc>
                <a:spcPct val="100000"/>
              </a:lnSpc>
              <a:spcBef>
                <a:spcPts val="434"/>
              </a:spcBef>
              <a:tabLst>
                <a:tab pos="1834514" algn="l"/>
                <a:tab pos="2480945" algn="l"/>
              </a:tabLst>
            </a:pPr>
            <a:r>
              <a:rPr sz="2200" spc="170" dirty="0">
                <a:solidFill>
                  <a:srgbClr val="092852"/>
                </a:solidFill>
                <a:latin typeface="Trebuchet MS"/>
                <a:cs typeface="Trebuchet MS"/>
              </a:rPr>
              <a:t>M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É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4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P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G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55" dirty="0">
                <a:solidFill>
                  <a:srgbClr val="092852"/>
                </a:solidFill>
                <a:latin typeface="Trebuchet MS"/>
                <a:cs typeface="Trebuchet MS"/>
              </a:rPr>
              <a:t>,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4911" y="6148124"/>
            <a:ext cx="7092315" cy="806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1792605" algn="l"/>
                <a:tab pos="3535045" algn="l"/>
                <a:tab pos="5957570" algn="l"/>
                <a:tab pos="6358890" algn="l"/>
              </a:tabLst>
            </a:pP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10" dirty="0">
                <a:solidFill>
                  <a:srgbClr val="092852"/>
                </a:solidFill>
                <a:latin typeface="Trebuchet MS"/>
                <a:cs typeface="Trebuchet MS"/>
              </a:rPr>
              <a:t>T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4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55" dirty="0">
                <a:solidFill>
                  <a:srgbClr val="092852"/>
                </a:solidFill>
                <a:latin typeface="Trebuchet MS"/>
                <a:cs typeface="Trebuchet MS"/>
              </a:rPr>
              <a:t>,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7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U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355" dirty="0">
                <a:solidFill>
                  <a:srgbClr val="092852"/>
                </a:solidFill>
                <a:latin typeface="Trebuchet MS"/>
                <a:cs typeface="Trebuchet MS"/>
              </a:rPr>
              <a:t>,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P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092852"/>
                </a:solidFill>
                <a:latin typeface="Trebuchet MS"/>
                <a:cs typeface="Trebuchet MS"/>
              </a:rPr>
              <a:t>V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E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92852"/>
                </a:solidFill>
                <a:latin typeface="Trebuchet MS"/>
                <a:cs typeface="Trebuchet MS"/>
              </a:rPr>
              <a:t>D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35" dirty="0">
                <a:solidFill>
                  <a:srgbClr val="092852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	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Ñ</a:t>
            </a:r>
            <a:r>
              <a:rPr sz="2200" spc="-9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dirty="0">
                <a:solidFill>
                  <a:srgbClr val="092852"/>
                </a:solidFill>
                <a:latin typeface="Trebuchet MS"/>
                <a:cs typeface="Trebuchet MS"/>
              </a:rPr>
              <a:t>F</a:t>
            </a:r>
            <a:r>
              <a:rPr sz="2200" spc="-7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092852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092852"/>
                </a:solidFill>
                <a:latin typeface="Trebuchet MS"/>
                <a:cs typeface="Trebuchet MS"/>
              </a:rPr>
              <a:t>S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300" dirty="0">
                <a:solidFill>
                  <a:srgbClr val="092852"/>
                </a:solidFill>
                <a:latin typeface="Trebuchet MS"/>
                <a:cs typeface="Trebuchet MS"/>
              </a:rPr>
              <a:t>C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92852"/>
                </a:solidFill>
                <a:latin typeface="Trebuchet MS"/>
                <a:cs typeface="Trebuchet MS"/>
              </a:rPr>
              <a:t>A</a:t>
            </a:r>
            <a:r>
              <a:rPr sz="2200" spc="-60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220" dirty="0">
                <a:solidFill>
                  <a:srgbClr val="092852"/>
                </a:solidFill>
                <a:latin typeface="Trebuchet MS"/>
                <a:cs typeface="Trebuchet MS"/>
              </a:rPr>
              <a:t>L</a:t>
            </a:r>
            <a:r>
              <a:rPr sz="2200" spc="-55" dirty="0">
                <a:solidFill>
                  <a:srgbClr val="092852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092852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092852">
                <a:alpha val="6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949780" y="4244968"/>
            <a:ext cx="373189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 marR="5080" indent="-102870">
              <a:lnSpc>
                <a:spcPct val="114999"/>
              </a:lnSpc>
              <a:spcBef>
                <a:spcPts val="100"/>
              </a:spcBef>
              <a:tabLst>
                <a:tab pos="3498850" algn="l"/>
              </a:tabLst>
            </a:pP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Í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Y H</a:t>
            </a:r>
            <a:r>
              <a:rPr sz="25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2653664"/>
            <a:ext cx="582295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3809"/>
              <a:buChar char="•"/>
              <a:tabLst>
                <a:tab pos="123189" algn="l"/>
              </a:tabLst>
            </a:pP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	Lenguaje:</a:t>
            </a:r>
            <a:r>
              <a:rPr sz="21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Java</a:t>
            </a:r>
            <a:r>
              <a:rPr sz="21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(clases</a:t>
            </a:r>
            <a:r>
              <a:rPr sz="21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092852"/>
                </a:solidFill>
                <a:latin typeface="Verdana"/>
                <a:cs typeface="Verdana"/>
              </a:rPr>
              <a:t>en</a:t>
            </a:r>
            <a:r>
              <a:rPr sz="21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paquete</a:t>
            </a:r>
            <a:r>
              <a:rPr sz="21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92852"/>
                </a:solidFill>
                <a:latin typeface="Verdana"/>
                <a:cs typeface="Verdana"/>
              </a:rPr>
              <a:t>Modelo</a:t>
            </a:r>
            <a:r>
              <a:rPr sz="21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Controlador).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3853815"/>
            <a:ext cx="511175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3809"/>
              <a:buChar char="•"/>
              <a:tabLst>
                <a:tab pos="123189" algn="l"/>
              </a:tabLst>
            </a:pPr>
            <a:r>
              <a:rPr sz="2100" spc="-170" dirty="0">
                <a:solidFill>
                  <a:srgbClr val="092852"/>
                </a:solidFill>
                <a:latin typeface="Verdana"/>
                <a:cs typeface="Verdana"/>
              </a:rPr>
              <a:t>	IDE</a:t>
            </a:r>
            <a:r>
              <a:rPr sz="21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092852"/>
                </a:solidFill>
                <a:latin typeface="Verdana"/>
                <a:cs typeface="Verdana"/>
              </a:rPr>
              <a:t>recomendado:</a:t>
            </a:r>
            <a:r>
              <a:rPr sz="21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NetBeans</a:t>
            </a:r>
            <a:r>
              <a:rPr sz="21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92852"/>
                </a:solidFill>
                <a:latin typeface="Verdana"/>
                <a:cs typeface="Verdana"/>
              </a:rPr>
              <a:t>/</a:t>
            </a:r>
            <a:r>
              <a:rPr sz="21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092852"/>
                </a:solidFill>
                <a:latin typeface="Verdana"/>
                <a:cs typeface="Verdana"/>
              </a:rPr>
              <a:t>IntelliJ</a:t>
            </a:r>
            <a:r>
              <a:rPr sz="21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092852"/>
                </a:solidFill>
                <a:latin typeface="Verdana"/>
                <a:cs typeface="Verdana"/>
              </a:rPr>
              <a:t>/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Eclipse.</a:t>
            </a:r>
            <a:endParaRPr sz="2100">
              <a:latin typeface="Verdana"/>
              <a:cs typeface="Verdana"/>
            </a:endParaRPr>
          </a:p>
          <a:p>
            <a:pPr marL="12700" marR="340360" indent="-10160">
              <a:lnSpc>
                <a:spcPct val="125000"/>
              </a:lnSpc>
              <a:buSzPct val="73809"/>
              <a:buChar char="•"/>
              <a:tabLst>
                <a:tab pos="123189" algn="l"/>
              </a:tabLst>
            </a:pPr>
            <a:r>
              <a:rPr sz="2100" spc="-130" dirty="0">
                <a:solidFill>
                  <a:srgbClr val="092852"/>
                </a:solidFill>
                <a:latin typeface="Verdana"/>
                <a:cs typeface="Verdana"/>
              </a:rPr>
              <a:t>	Entrada:</a:t>
            </a:r>
            <a:r>
              <a:rPr sz="21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092852"/>
                </a:solidFill>
                <a:latin typeface="Verdana"/>
                <a:cs typeface="Verdana"/>
              </a:rPr>
              <a:t>archivos</a:t>
            </a:r>
            <a:r>
              <a:rPr sz="21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1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092852"/>
                </a:solidFill>
                <a:latin typeface="Verdana"/>
                <a:cs typeface="Verdana"/>
              </a:rPr>
              <a:t>texto</a:t>
            </a:r>
            <a:r>
              <a:rPr sz="21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092852"/>
                </a:solidFill>
                <a:latin typeface="Verdana"/>
                <a:cs typeface="Verdana"/>
              </a:rPr>
              <a:t>(CSV</a:t>
            </a:r>
            <a:r>
              <a:rPr sz="21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092852"/>
                </a:solidFill>
                <a:latin typeface="Verdana"/>
                <a:cs typeface="Verdana"/>
              </a:rPr>
              <a:t>con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cabecera).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5854065"/>
            <a:ext cx="378587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3809"/>
              <a:buChar char="•"/>
              <a:tabLst>
                <a:tab pos="123189" algn="l"/>
              </a:tabLst>
            </a:pP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	Salida:</a:t>
            </a:r>
            <a:r>
              <a:rPr sz="2100" spc="-15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reportes</a:t>
            </a:r>
            <a:r>
              <a:rPr sz="21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1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consola </a:t>
            </a:r>
            <a:r>
              <a:rPr sz="2100" spc="-65" dirty="0">
                <a:solidFill>
                  <a:srgbClr val="092852"/>
                </a:solidFill>
                <a:latin typeface="Verdana"/>
                <a:cs typeface="Verdana"/>
              </a:rPr>
              <a:t>(System.out.printf).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092852">
                <a:alpha val="6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47105" y="317493"/>
            <a:ext cx="3104515" cy="313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7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U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092852"/>
                </a:solidFill>
                <a:latin typeface="Tahoma"/>
                <a:cs typeface="Tahoma"/>
              </a:rPr>
              <a:t>C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7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U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7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A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10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P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092852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092852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O </a:t>
            </a:r>
            <a:r>
              <a:rPr sz="2500" b="1" spc="229" dirty="0">
                <a:solidFill>
                  <a:srgbClr val="092852"/>
                </a:solidFill>
                <a:latin typeface="Tahoma"/>
                <a:cs typeface="Tahoma"/>
              </a:rPr>
              <a:t>C</a:t>
            </a:r>
            <a:r>
              <a:rPr sz="2500" b="1" spc="-5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P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U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450" dirty="0">
                <a:solidFill>
                  <a:srgbClr val="092852"/>
                </a:solidFill>
                <a:latin typeface="Tahoma"/>
                <a:cs typeface="Tahoma"/>
              </a:rPr>
              <a:t>)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Data/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5"/>
              </a:spcBef>
              <a:tabLst>
                <a:tab pos="58166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Datos.txt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└─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Usuario.txt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</a:pP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src/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68414" y="317493"/>
            <a:ext cx="1817370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D</a:t>
            </a:r>
            <a:r>
              <a:rPr sz="2500" b="1" spc="-8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8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L</a:t>
            </a:r>
            <a:endParaRPr sz="2500">
              <a:latin typeface="Tahoma"/>
              <a:cs typeface="Tahoma"/>
            </a:endParaRPr>
          </a:p>
          <a:p>
            <a:pPr marL="130810">
              <a:lnSpc>
                <a:spcPct val="100000"/>
              </a:lnSpc>
              <a:spcBef>
                <a:spcPts val="450"/>
              </a:spcBef>
            </a:pPr>
            <a:r>
              <a:rPr sz="2500" b="1" spc="-400" dirty="0">
                <a:solidFill>
                  <a:srgbClr val="092852"/>
                </a:solidFill>
                <a:latin typeface="Tahoma"/>
                <a:cs typeface="Tahoma"/>
              </a:rPr>
              <a:t>(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65" dirty="0">
                <a:solidFill>
                  <a:srgbClr val="092852"/>
                </a:solidFill>
                <a:latin typeface="Tahoma"/>
                <a:cs typeface="Tahoma"/>
              </a:rPr>
              <a:t>G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Ú</a:t>
            </a:r>
            <a:r>
              <a:rPr sz="2500" b="1" spc="-5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7105" y="3431428"/>
            <a:ext cx="6825615" cy="60591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440"/>
              </a:spcBef>
              <a:tabLst>
                <a:tab pos="58166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40" dirty="0">
                <a:solidFill>
                  <a:srgbClr val="092852"/>
                </a:solidFill>
                <a:latin typeface="Verdana"/>
                <a:cs typeface="Verdana"/>
              </a:rPr>
              <a:t>Modelo/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OrdenBase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5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DetalleFinanciero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ProductoVendido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InformacionLogistica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EntidadesRelacionadas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RegistroMaestro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└─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Usuario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5"/>
              </a:spcBef>
              <a:tabLst>
                <a:tab pos="58166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├─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Controlador/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  <a:tab pos="107569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└─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ControladorOrdenes.java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58166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└─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Vista/</a:t>
            </a:r>
            <a:endParaRPr sz="21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350"/>
              </a:spcBef>
              <a:tabLst>
                <a:tab pos="882650" algn="l"/>
              </a:tabLst>
            </a:pPr>
            <a:r>
              <a:rPr sz="2350" spc="-310" dirty="0">
                <a:solidFill>
                  <a:srgbClr val="092852"/>
                </a:solidFill>
                <a:latin typeface="Lucida Sans Unicode"/>
                <a:cs typeface="Lucida Sans Unicode"/>
              </a:rPr>
              <a:t>│</a:t>
            </a:r>
            <a:r>
              <a:rPr sz="2350" dirty="0">
                <a:solidFill>
                  <a:srgbClr val="092852"/>
                </a:solidFill>
                <a:latin typeface="Lucida Sans Unicode"/>
                <a:cs typeface="Lucida Sans Unicode"/>
              </a:rPr>
              <a:t>	</a:t>
            </a:r>
            <a:r>
              <a:rPr sz="2350" spc="-260" dirty="0">
                <a:solidFill>
                  <a:srgbClr val="092852"/>
                </a:solidFill>
                <a:latin typeface="Lucida Sans Unicode"/>
                <a:cs typeface="Lucida Sans Unicode"/>
              </a:rPr>
              <a:t>└─</a:t>
            </a:r>
            <a:r>
              <a:rPr sz="2350" spc="-155" dirty="0">
                <a:solidFill>
                  <a:srgbClr val="092852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Principal.java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2100">
              <a:latin typeface="Verdana"/>
              <a:cs typeface="Verdana"/>
            </a:endParaRPr>
          </a:p>
          <a:p>
            <a:pPr marL="12700" marR="5080" indent="-12700">
              <a:lnSpc>
                <a:spcPct val="125800"/>
              </a:lnSpc>
              <a:buSzPct val="76190"/>
              <a:buChar char="•"/>
              <a:tabLst>
                <a:tab pos="123825" algn="l"/>
              </a:tabLst>
            </a:pPr>
            <a:r>
              <a:rPr sz="2100" spc="-35" dirty="0">
                <a:solidFill>
                  <a:srgbClr val="092852"/>
                </a:solidFill>
                <a:latin typeface="Verdana"/>
                <a:cs typeface="Verdana"/>
              </a:rPr>
              <a:t>	Archivo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092852"/>
                </a:solidFill>
                <a:latin typeface="Verdana"/>
                <a:cs typeface="Verdana"/>
              </a:rPr>
              <a:t>entrada: </a:t>
            </a:r>
            <a:r>
              <a:rPr sz="2100" dirty="0">
                <a:solidFill>
                  <a:srgbClr val="092852"/>
                </a:solidFill>
                <a:latin typeface="Verdana"/>
                <a:cs typeface="Verdana"/>
              </a:rPr>
              <a:t>CSV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92852"/>
                </a:solidFill>
                <a:latin typeface="Verdana"/>
                <a:cs typeface="Verdana"/>
              </a:rPr>
              <a:t>con</a:t>
            </a:r>
            <a:r>
              <a:rPr sz="210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92852"/>
                </a:solidFill>
                <a:latin typeface="Verdana"/>
                <a:cs typeface="Verdana"/>
              </a:rPr>
              <a:t>al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menos</a:t>
            </a:r>
            <a:r>
              <a:rPr sz="210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092852"/>
                </a:solidFill>
                <a:latin typeface="Verdana"/>
                <a:cs typeface="Verdana"/>
              </a:rPr>
              <a:t>15</a:t>
            </a:r>
            <a:r>
              <a:rPr sz="21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columnas </a:t>
            </a:r>
            <a:r>
              <a:rPr sz="2100" spc="-65" dirty="0">
                <a:solidFill>
                  <a:srgbClr val="092852"/>
                </a:solidFill>
                <a:latin typeface="Verdana"/>
                <a:cs typeface="Verdana"/>
              </a:rPr>
              <a:t>(se</a:t>
            </a:r>
            <a:r>
              <a:rPr sz="210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92852"/>
                </a:solidFill>
                <a:latin typeface="Verdana"/>
                <a:cs typeface="Verdana"/>
              </a:rPr>
              <a:t>espera</a:t>
            </a:r>
            <a:r>
              <a:rPr sz="210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92852"/>
                </a:solidFill>
                <a:latin typeface="Verdana"/>
                <a:cs typeface="Verdana"/>
              </a:rPr>
              <a:t>cabecera)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3998" y="0"/>
            <a:ext cx="9144000" cy="10287000"/>
            <a:chOff x="9143998" y="0"/>
            <a:chExt cx="9144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99" y="5373278"/>
              <a:ext cx="9143998" cy="49137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3998" y="0"/>
              <a:ext cx="9144000" cy="5373370"/>
            </a:xfrm>
            <a:custGeom>
              <a:avLst/>
              <a:gdLst/>
              <a:ahLst/>
              <a:cxnLst/>
              <a:rect l="l" t="t" r="r" b="b"/>
              <a:pathLst>
                <a:path w="9144000" h="5373370">
                  <a:moveTo>
                    <a:pt x="9143999" y="5373277"/>
                  </a:moveTo>
                  <a:lnTo>
                    <a:pt x="0" y="537327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5373277"/>
                  </a:lnTo>
                  <a:close/>
                </a:path>
              </a:pathLst>
            </a:custGeom>
            <a:solidFill>
              <a:srgbClr val="092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184489" y="1537282"/>
            <a:ext cx="544004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4999"/>
              </a:lnSpc>
              <a:spcBef>
                <a:spcPts val="100"/>
              </a:spcBef>
              <a:tabLst>
                <a:tab pos="1979930" algn="l"/>
                <a:tab pos="5207000" algn="l"/>
              </a:tabLst>
            </a:pP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P</a:t>
            </a:r>
            <a:r>
              <a:rPr sz="25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Y R</a:t>
            </a:r>
            <a:r>
              <a:rPr sz="25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81392" y="9018968"/>
            <a:ext cx="3990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760" algn="l"/>
                <a:tab pos="2040889" algn="l"/>
                <a:tab pos="2475230" algn="l"/>
                <a:tab pos="3482340" algn="l"/>
                <a:tab pos="3692525" algn="l"/>
              </a:tabLst>
            </a:pP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	F</a:t>
            </a: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3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	D</a:t>
            </a:r>
            <a:r>
              <a:rPr sz="14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400" b="1" spc="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O	</a:t>
            </a:r>
            <a:r>
              <a:rPr sz="1400" b="1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	0</a:t>
            </a:r>
            <a:r>
              <a:rPr sz="14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919" y="1075069"/>
            <a:ext cx="668210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3913"/>
              <a:buChar char="•"/>
              <a:tabLst>
                <a:tab pos="132715" algn="l"/>
              </a:tabLst>
            </a:pPr>
            <a:r>
              <a:rPr sz="2300" spc="-60" dirty="0">
                <a:solidFill>
                  <a:srgbClr val="092852"/>
                </a:solidFill>
                <a:latin typeface="Verdana"/>
                <a:cs typeface="Verdana"/>
              </a:rPr>
              <a:t>	Controlador.ControladorOrdenes:</a:t>
            </a:r>
            <a:r>
              <a:rPr sz="2300" spc="-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092852"/>
                </a:solidFill>
                <a:latin typeface="Verdana"/>
                <a:cs typeface="Verdana"/>
              </a:rPr>
              <a:t>Lee</a:t>
            </a:r>
            <a:r>
              <a:rPr sz="2300" spc="-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092852"/>
                </a:solidFill>
                <a:latin typeface="Verdana"/>
                <a:cs typeface="Verdana"/>
              </a:rPr>
              <a:t>archivo, </a:t>
            </a:r>
            <a:r>
              <a:rPr sz="2300" spc="-75" dirty="0">
                <a:solidFill>
                  <a:srgbClr val="092852"/>
                </a:solidFill>
                <a:latin typeface="Verdana"/>
                <a:cs typeface="Verdana"/>
              </a:rPr>
              <a:t>valida</a:t>
            </a:r>
            <a:r>
              <a:rPr sz="23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95" dirty="0">
                <a:solidFill>
                  <a:srgbClr val="092852"/>
                </a:solidFill>
                <a:latin typeface="Verdana"/>
                <a:cs typeface="Verdana"/>
              </a:rPr>
              <a:t>usuario,</a:t>
            </a:r>
            <a:r>
              <a:rPr sz="23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092852"/>
                </a:solidFill>
                <a:latin typeface="Verdana"/>
                <a:cs typeface="Verdana"/>
              </a:rPr>
              <a:t>carga</a:t>
            </a:r>
            <a:r>
              <a:rPr sz="23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092852"/>
                </a:solidFill>
                <a:latin typeface="Verdana"/>
                <a:cs typeface="Verdana"/>
              </a:rPr>
              <a:t>registros</a:t>
            </a:r>
            <a:r>
              <a:rPr sz="23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300" spc="-1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40" dirty="0">
                <a:solidFill>
                  <a:srgbClr val="092852"/>
                </a:solidFill>
                <a:latin typeface="Verdana"/>
                <a:cs typeface="Verdana"/>
              </a:rPr>
              <a:t>genera</a:t>
            </a:r>
            <a:r>
              <a:rPr sz="230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50" dirty="0">
                <a:solidFill>
                  <a:srgbClr val="092852"/>
                </a:solidFill>
                <a:latin typeface="Verdana"/>
                <a:cs typeface="Verdana"/>
              </a:rPr>
              <a:t>7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reportes.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919" y="2827158"/>
            <a:ext cx="6473190" cy="572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9865" indent="-10160">
              <a:lnSpc>
                <a:spcPct val="125000"/>
              </a:lnSpc>
              <a:spcBef>
                <a:spcPts val="100"/>
              </a:spcBef>
              <a:buSzPct val="73913"/>
              <a:buChar char="•"/>
              <a:tabLst>
                <a:tab pos="132715" algn="l"/>
              </a:tabLst>
            </a:pPr>
            <a:r>
              <a:rPr sz="2300" spc="-45" dirty="0">
                <a:solidFill>
                  <a:srgbClr val="092852"/>
                </a:solidFill>
                <a:latin typeface="Verdana"/>
                <a:cs typeface="Verdana"/>
              </a:rPr>
              <a:t>	Modelo.RegistroMaestro:</a:t>
            </a:r>
            <a:r>
              <a:rPr sz="230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092852"/>
                </a:solidFill>
                <a:latin typeface="Verdana"/>
                <a:cs typeface="Verdana"/>
              </a:rPr>
              <a:t>Agrega</a:t>
            </a:r>
            <a:r>
              <a:rPr sz="230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objetos </a:t>
            </a:r>
            <a:r>
              <a:rPr sz="2300" dirty="0">
                <a:solidFill>
                  <a:srgbClr val="092852"/>
                </a:solidFill>
                <a:latin typeface="Verdana"/>
                <a:cs typeface="Verdana"/>
              </a:rPr>
              <a:t>compuestos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70" dirty="0">
                <a:solidFill>
                  <a:srgbClr val="092852"/>
                </a:solidFill>
                <a:latin typeface="Verdana"/>
                <a:cs typeface="Verdana"/>
              </a:rPr>
              <a:t>(OrdenBase,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092852"/>
                </a:solidFill>
                <a:latin typeface="Verdana"/>
                <a:cs typeface="Verdana"/>
              </a:rPr>
              <a:t>DetalleFinanciero, </a:t>
            </a:r>
            <a:r>
              <a:rPr sz="2300" spc="-25" dirty="0">
                <a:solidFill>
                  <a:srgbClr val="092852"/>
                </a:solidFill>
                <a:latin typeface="Verdana"/>
                <a:cs typeface="Verdana"/>
              </a:rPr>
              <a:t>ProductoVendido,</a:t>
            </a:r>
            <a:r>
              <a:rPr sz="23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InformacionLogistica, EntidadesRelacionadas).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Clr>
                <a:srgbClr val="092852"/>
              </a:buClr>
              <a:buFont typeface="Verdana"/>
              <a:buChar char="•"/>
            </a:pPr>
            <a:endParaRPr sz="2300">
              <a:latin typeface="Verdana"/>
              <a:cs typeface="Verdana"/>
            </a:endParaRPr>
          </a:p>
          <a:p>
            <a:pPr marL="12700" marR="32384" indent="-10160">
              <a:lnSpc>
                <a:spcPct val="125000"/>
              </a:lnSpc>
              <a:buSzPct val="73913"/>
              <a:buChar char="•"/>
              <a:tabLst>
                <a:tab pos="132715" algn="l"/>
              </a:tabLst>
            </a:pPr>
            <a:r>
              <a:rPr sz="2300" spc="-50" dirty="0">
                <a:solidFill>
                  <a:srgbClr val="092852"/>
                </a:solidFill>
                <a:latin typeface="Verdana"/>
                <a:cs typeface="Verdana"/>
              </a:rPr>
              <a:t>	Modelo.DetalleFinanciero:</a:t>
            </a:r>
            <a:r>
              <a:rPr sz="23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85" dirty="0">
                <a:solidFill>
                  <a:srgbClr val="092852"/>
                </a:solidFill>
                <a:latin typeface="Verdana"/>
                <a:cs typeface="Verdana"/>
              </a:rPr>
              <a:t>importe,</a:t>
            </a:r>
            <a:r>
              <a:rPr sz="23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50" dirty="0">
                <a:solidFill>
                  <a:srgbClr val="092852"/>
                </a:solidFill>
                <a:latin typeface="Verdana"/>
                <a:cs typeface="Verdana"/>
              </a:rPr>
              <a:t>costo</a:t>
            </a:r>
            <a:r>
              <a:rPr sz="23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092852"/>
                </a:solidFill>
                <a:latin typeface="Verdana"/>
                <a:cs typeface="Verdana"/>
              </a:rPr>
              <a:t>de </a:t>
            </a:r>
            <a:r>
              <a:rPr sz="2300" spc="-65" dirty="0">
                <a:solidFill>
                  <a:srgbClr val="092852"/>
                </a:solidFill>
                <a:latin typeface="Verdana"/>
                <a:cs typeface="Verdana"/>
              </a:rPr>
              <a:t>envío</a:t>
            </a:r>
            <a:r>
              <a:rPr sz="23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300" spc="-1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092852"/>
                </a:solidFill>
                <a:latin typeface="Verdana"/>
                <a:cs typeface="Verdana"/>
              </a:rPr>
              <a:t>método</a:t>
            </a:r>
            <a:r>
              <a:rPr sz="23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3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pago.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Clr>
                <a:srgbClr val="092852"/>
              </a:buClr>
              <a:buFont typeface="Verdana"/>
              <a:buChar char="•"/>
            </a:pPr>
            <a:endParaRPr sz="2300">
              <a:latin typeface="Verdana"/>
              <a:cs typeface="Verdana"/>
            </a:endParaRPr>
          </a:p>
          <a:p>
            <a:pPr marL="12700" marR="5080" indent="-10160">
              <a:lnSpc>
                <a:spcPct val="125000"/>
              </a:lnSpc>
              <a:spcBef>
                <a:spcPts val="5"/>
              </a:spcBef>
              <a:buSzPct val="73913"/>
              <a:buChar char="•"/>
              <a:tabLst>
                <a:tab pos="132715" algn="l"/>
              </a:tabLst>
            </a:pPr>
            <a:r>
              <a:rPr sz="2300" spc="-40" dirty="0">
                <a:solidFill>
                  <a:srgbClr val="092852"/>
                </a:solidFill>
                <a:latin typeface="Verdana"/>
                <a:cs typeface="Verdana"/>
              </a:rPr>
              <a:t>	Modelo.ProductoVendido:</a:t>
            </a:r>
            <a:r>
              <a:rPr sz="2300" spc="-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85" dirty="0">
                <a:solidFill>
                  <a:srgbClr val="092852"/>
                </a:solidFill>
                <a:latin typeface="Verdana"/>
                <a:cs typeface="Verdana"/>
              </a:rPr>
              <a:t>nombre,</a:t>
            </a:r>
            <a:r>
              <a:rPr sz="2300" spc="-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092852"/>
                </a:solidFill>
                <a:latin typeface="Verdana"/>
                <a:cs typeface="Verdana"/>
              </a:rPr>
              <a:t>cantidad,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categoría.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Clr>
                <a:srgbClr val="092852"/>
              </a:buClr>
              <a:buFont typeface="Verdana"/>
              <a:buChar char="•"/>
            </a:pPr>
            <a:endParaRPr sz="2300">
              <a:latin typeface="Verdana"/>
              <a:cs typeface="Verdana"/>
            </a:endParaRPr>
          </a:p>
          <a:p>
            <a:pPr marL="12700" marR="380365" indent="-10160">
              <a:lnSpc>
                <a:spcPct val="125000"/>
              </a:lnSpc>
              <a:buSzPct val="73913"/>
              <a:buChar char="•"/>
              <a:tabLst>
                <a:tab pos="132715" algn="l"/>
              </a:tabLst>
            </a:pPr>
            <a:r>
              <a:rPr sz="2300" spc="-50" dirty="0">
                <a:solidFill>
                  <a:srgbClr val="092852"/>
                </a:solidFill>
                <a:latin typeface="Verdana"/>
                <a:cs typeface="Verdana"/>
              </a:rPr>
              <a:t>	Modelo.OrdenBase:</a:t>
            </a:r>
            <a:r>
              <a:rPr sz="23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id,</a:t>
            </a:r>
            <a:r>
              <a:rPr sz="23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85" dirty="0">
                <a:solidFill>
                  <a:srgbClr val="092852"/>
                </a:solidFill>
                <a:latin typeface="Verdana"/>
                <a:cs typeface="Verdana"/>
              </a:rPr>
              <a:t>número</a:t>
            </a:r>
            <a:r>
              <a:rPr sz="23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114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3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092852"/>
                </a:solidFill>
                <a:latin typeface="Verdana"/>
                <a:cs typeface="Verdana"/>
              </a:rPr>
              <a:t>fecha</a:t>
            </a:r>
            <a:r>
              <a:rPr sz="23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092852"/>
                </a:solidFill>
                <a:latin typeface="Verdana"/>
                <a:cs typeface="Verdana"/>
              </a:rPr>
              <a:t>de </a:t>
            </a:r>
            <a:r>
              <a:rPr sz="2300" spc="-10" dirty="0">
                <a:solidFill>
                  <a:srgbClr val="092852"/>
                </a:solidFill>
                <a:latin typeface="Verdana"/>
                <a:cs typeface="Verdana"/>
              </a:rPr>
              <a:t>orden.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09380" cy="10287000"/>
          </a:xfrm>
          <a:custGeom>
            <a:avLst/>
            <a:gdLst/>
            <a:ahLst/>
            <a:cxnLst/>
            <a:rect l="l" t="t" r="r" b="b"/>
            <a:pathLst>
              <a:path w="9009379" h="10287000">
                <a:moveTo>
                  <a:pt x="900894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008940" y="0"/>
                </a:lnTo>
                <a:lnTo>
                  <a:pt x="9008940" y="10287000"/>
                </a:lnTo>
                <a:close/>
              </a:path>
            </a:pathLst>
          </a:custGeom>
          <a:solidFill>
            <a:srgbClr val="09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05932" y="365001"/>
            <a:ext cx="543306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600200" algn="l"/>
                <a:tab pos="2376805" algn="l"/>
                <a:tab pos="4120515" algn="l"/>
              </a:tabLst>
            </a:pP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F</a:t>
            </a:r>
            <a:r>
              <a:rPr sz="2500" b="1" spc="-8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L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U</a:t>
            </a:r>
            <a:r>
              <a:rPr sz="2500" b="1" spc="-6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092852"/>
                </a:solidFill>
                <a:latin typeface="Tahoma"/>
                <a:cs typeface="Tahoma"/>
              </a:rPr>
              <a:t>J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D</a:t>
            </a:r>
            <a:r>
              <a:rPr sz="2500" b="1" spc="-12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D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spc="-4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</a:t>
            </a:r>
            <a:r>
              <a:rPr sz="2500" b="1" spc="-400" dirty="0">
                <a:solidFill>
                  <a:srgbClr val="092852"/>
                </a:solidFill>
                <a:latin typeface="Tahoma"/>
                <a:cs typeface="Tahoma"/>
              </a:rPr>
              <a:t>(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L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T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5" dirty="0">
                <a:solidFill>
                  <a:srgbClr val="092852"/>
                </a:solidFill>
                <a:latin typeface="Tahoma"/>
                <a:cs typeface="Tahoma"/>
              </a:rPr>
              <a:t>O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N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092852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092852"/>
                </a:solidFill>
                <a:latin typeface="Tahoma"/>
                <a:cs typeface="Tahoma"/>
              </a:rPr>
              <a:t>V</a:t>
            </a:r>
            <a:r>
              <a:rPr sz="2500" b="1" spc="-7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8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L</a:t>
            </a:r>
            <a:r>
              <a:rPr sz="2500" b="1" spc="-7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450" dirty="0">
                <a:solidFill>
                  <a:srgbClr val="092852"/>
                </a:solidFill>
                <a:latin typeface="Tahoma"/>
                <a:cs typeface="Tahoma"/>
              </a:rPr>
              <a:t>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71597" y="2313231"/>
            <a:ext cx="6856730" cy="5089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43635" indent="-12700">
              <a:lnSpc>
                <a:spcPct val="126899"/>
              </a:lnSpc>
              <a:spcBef>
                <a:spcPts val="90"/>
              </a:spcBef>
              <a:buSzPct val="76595"/>
              <a:buChar char="•"/>
              <a:tabLst>
                <a:tab pos="138430" algn="l"/>
              </a:tabLst>
            </a:pPr>
            <a:r>
              <a:rPr sz="2350" spc="-425" dirty="0">
                <a:solidFill>
                  <a:srgbClr val="092852"/>
                </a:solidFill>
                <a:latin typeface="Verdana"/>
                <a:cs typeface="Verdana"/>
              </a:rPr>
              <a:t>	1)</a:t>
            </a:r>
            <a:r>
              <a:rPr sz="2350" spc="-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Validación</a:t>
            </a:r>
            <a:r>
              <a:rPr sz="2350" spc="-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350" spc="-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credenciales</a:t>
            </a:r>
            <a:r>
              <a:rPr sz="2350" spc="-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leyendo </a:t>
            </a:r>
            <a:r>
              <a:rPr sz="2350" spc="-75" dirty="0">
                <a:solidFill>
                  <a:srgbClr val="092852"/>
                </a:solidFill>
                <a:latin typeface="Verdana"/>
                <a:cs typeface="Verdana"/>
              </a:rPr>
              <a:t>Usuario.txt</a:t>
            </a:r>
            <a:r>
              <a:rPr sz="2350" spc="-10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rgbClr val="092852"/>
                </a:solidFill>
                <a:latin typeface="Verdana"/>
                <a:cs typeface="Verdana"/>
              </a:rPr>
              <a:t>(usuario,contraseña).</a:t>
            </a:r>
            <a:endParaRPr sz="2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80"/>
              </a:spcBef>
              <a:buClr>
                <a:srgbClr val="092852"/>
              </a:buClr>
              <a:buFont typeface="Verdana"/>
              <a:buChar char="•"/>
            </a:pPr>
            <a:endParaRPr sz="2350">
              <a:latin typeface="Verdana"/>
              <a:cs typeface="Verdana"/>
            </a:endParaRPr>
          </a:p>
          <a:p>
            <a:pPr marL="138430" indent="-138430">
              <a:lnSpc>
                <a:spcPct val="100000"/>
              </a:lnSpc>
              <a:buSzPct val="76595"/>
              <a:buChar char="•"/>
              <a:tabLst>
                <a:tab pos="138430" algn="l"/>
              </a:tabLst>
            </a:pPr>
            <a:r>
              <a:rPr sz="2350" spc="-175" dirty="0">
                <a:solidFill>
                  <a:srgbClr val="092852"/>
                </a:solidFill>
                <a:latin typeface="Verdana"/>
                <a:cs typeface="Verdana"/>
              </a:rPr>
              <a:t>2)</a:t>
            </a:r>
            <a:r>
              <a:rPr sz="235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092852"/>
                </a:solidFill>
                <a:latin typeface="Verdana"/>
                <a:cs typeface="Verdana"/>
              </a:rPr>
              <a:t>Contar</a:t>
            </a:r>
            <a:r>
              <a:rPr sz="235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líneas</a:t>
            </a:r>
            <a:r>
              <a:rPr sz="235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del</a:t>
            </a:r>
            <a:r>
              <a:rPr sz="235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CSV</a:t>
            </a:r>
            <a:r>
              <a:rPr sz="235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25" dirty="0">
                <a:solidFill>
                  <a:srgbClr val="092852"/>
                </a:solidFill>
                <a:latin typeface="Verdana"/>
                <a:cs typeface="Verdana"/>
              </a:rPr>
              <a:t>(omitir</a:t>
            </a:r>
            <a:r>
              <a:rPr sz="235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cabecera).</a:t>
            </a:r>
            <a:endParaRPr sz="2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25"/>
              </a:spcBef>
              <a:buClr>
                <a:srgbClr val="092852"/>
              </a:buClr>
              <a:buFont typeface="Verdana"/>
              <a:buChar char="•"/>
            </a:pPr>
            <a:endParaRPr sz="2350">
              <a:latin typeface="Verdana"/>
              <a:cs typeface="Verdana"/>
            </a:endParaRPr>
          </a:p>
          <a:p>
            <a:pPr marL="12700" marR="1292860" indent="-12700">
              <a:lnSpc>
                <a:spcPct val="126899"/>
              </a:lnSpc>
              <a:buSzPct val="76595"/>
              <a:buChar char="•"/>
              <a:tabLst>
                <a:tab pos="138430" algn="l"/>
              </a:tabLst>
            </a:pPr>
            <a:r>
              <a:rPr sz="2350" spc="-160" dirty="0">
                <a:solidFill>
                  <a:srgbClr val="092852"/>
                </a:solidFill>
                <a:latin typeface="Verdana"/>
                <a:cs typeface="Verdana"/>
              </a:rPr>
              <a:t>	3)</a:t>
            </a:r>
            <a:r>
              <a:rPr sz="2350" spc="-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Leer</a:t>
            </a:r>
            <a:r>
              <a:rPr sz="2350" spc="-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cada</a:t>
            </a:r>
            <a:r>
              <a:rPr sz="2350" spc="-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65" dirty="0">
                <a:solidFill>
                  <a:srgbClr val="092852"/>
                </a:solidFill>
                <a:latin typeface="Verdana"/>
                <a:cs typeface="Verdana"/>
              </a:rPr>
              <a:t>línea,</a:t>
            </a:r>
            <a:r>
              <a:rPr sz="2350" spc="-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092852"/>
                </a:solidFill>
                <a:latin typeface="Verdana"/>
                <a:cs typeface="Verdana"/>
              </a:rPr>
              <a:t>parsear</a:t>
            </a:r>
            <a:r>
              <a:rPr sz="2350" spc="-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campos</a:t>
            </a:r>
            <a:r>
              <a:rPr sz="2350" spc="-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350" spc="-35" dirty="0">
                <a:solidFill>
                  <a:srgbClr val="092852"/>
                </a:solidFill>
                <a:latin typeface="Verdana"/>
                <a:cs typeface="Verdana"/>
              </a:rPr>
              <a:t>construir</a:t>
            </a:r>
            <a:r>
              <a:rPr sz="235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RegistroMaestro.</a:t>
            </a:r>
            <a:endParaRPr sz="2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30"/>
              </a:spcBef>
              <a:buClr>
                <a:srgbClr val="092852"/>
              </a:buClr>
              <a:buFont typeface="Verdana"/>
              <a:buChar char="•"/>
            </a:pPr>
            <a:endParaRPr sz="2350">
              <a:latin typeface="Verdana"/>
              <a:cs typeface="Verdana"/>
            </a:endParaRPr>
          </a:p>
          <a:p>
            <a:pPr marL="12700" marR="5080" indent="-12700">
              <a:lnSpc>
                <a:spcPct val="126899"/>
              </a:lnSpc>
              <a:buSzPct val="76595"/>
              <a:buChar char="•"/>
              <a:tabLst>
                <a:tab pos="138430" algn="l"/>
              </a:tabLst>
            </a:pPr>
            <a:r>
              <a:rPr sz="2350" spc="-160" dirty="0">
                <a:solidFill>
                  <a:srgbClr val="092852"/>
                </a:solidFill>
                <a:latin typeface="Verdana"/>
                <a:cs typeface="Verdana"/>
              </a:rPr>
              <a:t>	4)</a:t>
            </a:r>
            <a:r>
              <a:rPr sz="235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50" dirty="0">
                <a:solidFill>
                  <a:srgbClr val="092852"/>
                </a:solidFill>
                <a:latin typeface="Verdana"/>
                <a:cs typeface="Verdana"/>
              </a:rPr>
              <a:t>Ejecutar</a:t>
            </a:r>
            <a:r>
              <a:rPr sz="235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092852"/>
                </a:solidFill>
                <a:latin typeface="Verdana"/>
                <a:cs typeface="Verdana"/>
              </a:rPr>
              <a:t>distintos</a:t>
            </a:r>
            <a:r>
              <a:rPr sz="2350" spc="-114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reportes</a:t>
            </a:r>
            <a:r>
              <a:rPr sz="235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rgbClr val="092852"/>
                </a:solidFill>
                <a:latin typeface="Verdana"/>
                <a:cs typeface="Verdana"/>
              </a:rPr>
              <a:t>que </a:t>
            </a:r>
            <a:r>
              <a:rPr sz="2350" spc="-45" dirty="0">
                <a:solidFill>
                  <a:srgbClr val="092852"/>
                </a:solidFill>
                <a:latin typeface="Verdana"/>
                <a:cs typeface="Verdana"/>
              </a:rPr>
              <a:t>agregan/filtran</a:t>
            </a:r>
            <a:r>
              <a:rPr sz="235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35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092852"/>
                </a:solidFill>
                <a:latin typeface="Verdana"/>
                <a:cs typeface="Verdana"/>
              </a:rPr>
              <a:t>categoría,</a:t>
            </a:r>
            <a:r>
              <a:rPr sz="235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092852"/>
                </a:solidFill>
                <a:latin typeface="Verdana"/>
                <a:cs typeface="Verdana"/>
              </a:rPr>
              <a:t>método,</a:t>
            </a:r>
            <a:r>
              <a:rPr sz="235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estado, </a:t>
            </a:r>
            <a:r>
              <a:rPr sz="2350" spc="-30" dirty="0">
                <a:solidFill>
                  <a:srgbClr val="092852"/>
                </a:solidFill>
                <a:latin typeface="Verdana"/>
                <a:cs typeface="Verdana"/>
              </a:rPr>
              <a:t>ciudad,</a:t>
            </a:r>
            <a:r>
              <a:rPr sz="2350" spc="-15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dirty="0">
                <a:solidFill>
                  <a:srgbClr val="092852"/>
                </a:solidFill>
                <a:latin typeface="Verdana"/>
                <a:cs typeface="Verdana"/>
              </a:rPr>
              <a:t>proveedor</a:t>
            </a:r>
            <a:r>
              <a:rPr sz="235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90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350" spc="-15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rgbClr val="092852"/>
                </a:solidFill>
                <a:latin typeface="Verdana"/>
                <a:cs typeface="Verdana"/>
              </a:rPr>
              <a:t>año</a:t>
            </a:r>
            <a:r>
              <a:rPr sz="2350" spc="-15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rgbClr val="092852"/>
                </a:solidFill>
                <a:latin typeface="Verdana"/>
                <a:cs typeface="Verdana"/>
              </a:rPr>
              <a:t>fiscal.</a:t>
            </a:r>
            <a:endParaRPr sz="2350">
              <a:latin typeface="Verdana"/>
              <a:cs typeface="Verdana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605BA3-1A46-44DE-B602-4800BF03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3"/>
            <a:ext cx="8986189" cy="102787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9822" y="1246785"/>
            <a:ext cx="535432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2042160" algn="l"/>
                <a:tab pos="2818130" algn="l"/>
                <a:tab pos="5121275" algn="l"/>
              </a:tabLst>
            </a:pP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M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N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092852"/>
                </a:solidFill>
                <a:latin typeface="Tahoma"/>
                <a:cs typeface="Tahoma"/>
              </a:rPr>
              <a:t>J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D</a:t>
            </a:r>
            <a:r>
              <a:rPr sz="2500" b="1" spc="-12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0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E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spc="-10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R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11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	Y </a:t>
            </a:r>
            <a:r>
              <a:rPr sz="2500" b="1" spc="50" dirty="0">
                <a:solidFill>
                  <a:srgbClr val="092852"/>
                </a:solidFill>
                <a:latin typeface="Tahoma"/>
                <a:cs typeface="Tahoma"/>
              </a:rPr>
              <a:t>V</a:t>
            </a:r>
            <a:r>
              <a:rPr sz="2500" b="1" spc="-9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L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092852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D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092852"/>
                </a:solidFill>
                <a:latin typeface="Tahoma"/>
                <a:cs typeface="Tahoma"/>
              </a:rPr>
              <a:t>C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092852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092852"/>
                </a:solidFill>
                <a:latin typeface="Tahoma"/>
                <a:cs typeface="Tahoma"/>
              </a:rPr>
              <a:t>O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N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092852"/>
                </a:solidFill>
                <a:latin typeface="Tahoma"/>
                <a:cs typeface="Tahoma"/>
              </a:rPr>
              <a:t>E</a:t>
            </a:r>
            <a:r>
              <a:rPr sz="2500" b="1" spc="-60" dirty="0">
                <a:solidFill>
                  <a:srgbClr val="092852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092852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69402" y="3121874"/>
            <a:ext cx="6054725" cy="547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0465" indent="-12065">
              <a:lnSpc>
                <a:spcPct val="125000"/>
              </a:lnSpc>
              <a:spcBef>
                <a:spcPts val="100"/>
              </a:spcBef>
              <a:buSzPct val="75000"/>
              <a:buChar char="•"/>
              <a:tabLst>
                <a:tab pos="127635" algn="l"/>
              </a:tabLst>
            </a:pP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	Clase</a:t>
            </a:r>
            <a:r>
              <a:rPr sz="2200" spc="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anidada ExcepcionProcesamientoDatos</a:t>
            </a:r>
            <a:r>
              <a:rPr sz="2200" spc="-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92852"/>
                </a:solidFill>
                <a:latin typeface="Verdana"/>
                <a:cs typeface="Verdana"/>
              </a:rPr>
              <a:t>con </a:t>
            </a:r>
            <a:r>
              <a:rPr sz="2200" spc="-35" dirty="0">
                <a:solidFill>
                  <a:srgbClr val="092852"/>
                </a:solidFill>
                <a:latin typeface="Verdana"/>
                <a:cs typeface="Verdana"/>
              </a:rPr>
              <a:t>indicador</a:t>
            </a:r>
            <a:r>
              <a:rPr sz="2200" spc="-1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esCritico.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  <a:buClr>
                <a:srgbClr val="092852"/>
              </a:buClr>
              <a:buFont typeface="Verdana"/>
              <a:buChar char="•"/>
            </a:pPr>
            <a:endParaRPr sz="2200">
              <a:latin typeface="Verdana"/>
              <a:cs typeface="Verdana"/>
            </a:endParaRPr>
          </a:p>
          <a:p>
            <a:pPr marL="12700" marR="5080" indent="-12065">
              <a:lnSpc>
                <a:spcPct val="125000"/>
              </a:lnSpc>
              <a:buSzPct val="75000"/>
              <a:buChar char="•"/>
              <a:tabLst>
                <a:tab pos="127635" algn="l"/>
              </a:tabLst>
            </a:pPr>
            <a:r>
              <a:rPr sz="2200" spc="-55" dirty="0">
                <a:solidFill>
                  <a:srgbClr val="092852"/>
                </a:solidFill>
                <a:latin typeface="Verdana"/>
                <a:cs typeface="Verdana"/>
              </a:rPr>
              <a:t>	Validaciones:</a:t>
            </a:r>
            <a:r>
              <a:rPr sz="220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92852"/>
                </a:solidFill>
                <a:latin typeface="Verdana"/>
                <a:cs typeface="Verdana"/>
              </a:rPr>
              <a:t>existencia</a:t>
            </a:r>
            <a:r>
              <a:rPr sz="220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200" spc="-10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archivo,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cabecera,</a:t>
            </a:r>
            <a:r>
              <a:rPr sz="22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092852"/>
                </a:solidFill>
                <a:latin typeface="Verdana"/>
                <a:cs typeface="Verdana"/>
              </a:rPr>
              <a:t>número</a:t>
            </a:r>
            <a:r>
              <a:rPr sz="22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092852"/>
                </a:solidFill>
                <a:latin typeface="Verdana"/>
                <a:cs typeface="Verdana"/>
              </a:rPr>
              <a:t>mínimo</a:t>
            </a:r>
            <a:r>
              <a:rPr sz="2200" spc="-13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2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campos</a:t>
            </a:r>
            <a:r>
              <a:rPr sz="22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400" dirty="0">
                <a:solidFill>
                  <a:srgbClr val="092852"/>
                </a:solidFill>
                <a:latin typeface="Verdana"/>
                <a:cs typeface="Verdana"/>
              </a:rPr>
              <a:t>(&gt;=15).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  <a:buClr>
                <a:srgbClr val="092852"/>
              </a:buClr>
              <a:buFont typeface="Verdana"/>
              <a:buChar char="•"/>
            </a:pPr>
            <a:endParaRPr sz="2200">
              <a:latin typeface="Verdana"/>
              <a:cs typeface="Verdana"/>
            </a:endParaRPr>
          </a:p>
          <a:p>
            <a:pPr marL="12700" marR="184785" indent="-12065">
              <a:lnSpc>
                <a:spcPct val="125000"/>
              </a:lnSpc>
              <a:buSzPct val="75000"/>
              <a:buChar char="•"/>
              <a:tabLst>
                <a:tab pos="127635" algn="l"/>
              </a:tabLst>
            </a:pPr>
            <a:r>
              <a:rPr sz="2200" spc="-75" dirty="0">
                <a:solidFill>
                  <a:srgbClr val="092852"/>
                </a:solidFill>
                <a:latin typeface="Verdana"/>
                <a:cs typeface="Verdana"/>
              </a:rPr>
              <a:t>	Advertencias:</a:t>
            </a:r>
            <a:r>
              <a:rPr sz="2200" spc="-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092852"/>
                </a:solidFill>
                <a:latin typeface="Verdana"/>
                <a:cs typeface="Verdana"/>
              </a:rPr>
              <a:t>líneas</a:t>
            </a:r>
            <a:r>
              <a:rPr sz="2200" spc="-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con</a:t>
            </a:r>
            <a:r>
              <a:rPr sz="2200" spc="-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campos</a:t>
            </a:r>
            <a:r>
              <a:rPr sz="2200" spc="-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faltantes </a:t>
            </a:r>
            <a:r>
              <a:rPr sz="2200" spc="-80" dirty="0">
                <a:solidFill>
                  <a:srgbClr val="092852"/>
                </a:solidFill>
                <a:latin typeface="Verdana"/>
                <a:cs typeface="Verdana"/>
              </a:rPr>
              <a:t>(se</a:t>
            </a:r>
            <a:r>
              <a:rPr sz="2200" spc="-14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092852"/>
                </a:solidFill>
                <a:latin typeface="Verdana"/>
                <a:cs typeface="Verdana"/>
              </a:rPr>
              <a:t>imprimen</a:t>
            </a:r>
            <a:r>
              <a:rPr sz="22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10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2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092852"/>
                </a:solidFill>
                <a:latin typeface="Verdana"/>
                <a:cs typeface="Verdana"/>
              </a:rPr>
              <a:t>se</a:t>
            </a:r>
            <a:r>
              <a:rPr sz="2200" spc="-1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omiten).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  <a:buClr>
                <a:srgbClr val="092852"/>
              </a:buClr>
              <a:buFont typeface="Verdana"/>
              <a:buChar char="•"/>
            </a:pPr>
            <a:endParaRPr sz="2200">
              <a:latin typeface="Verdana"/>
              <a:cs typeface="Verdana"/>
            </a:endParaRPr>
          </a:p>
          <a:p>
            <a:pPr marL="12700" marR="483870" indent="-12065">
              <a:lnSpc>
                <a:spcPct val="125000"/>
              </a:lnSpc>
              <a:buSzPct val="75000"/>
              <a:buChar char="•"/>
              <a:tabLst>
                <a:tab pos="127635" algn="l"/>
              </a:tabLst>
            </a:pPr>
            <a:r>
              <a:rPr sz="2200" spc="-45" dirty="0">
                <a:solidFill>
                  <a:srgbClr val="092852"/>
                </a:solidFill>
                <a:latin typeface="Verdana"/>
                <a:cs typeface="Verdana"/>
              </a:rPr>
              <a:t>	Errores</a:t>
            </a:r>
            <a:r>
              <a:rPr sz="22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60" dirty="0">
                <a:solidFill>
                  <a:srgbClr val="092852"/>
                </a:solidFill>
                <a:latin typeface="Verdana"/>
                <a:cs typeface="Verdana"/>
              </a:rPr>
              <a:t>críticos:</a:t>
            </a:r>
            <a:r>
              <a:rPr sz="22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fallos</a:t>
            </a:r>
            <a:r>
              <a:rPr sz="22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2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25" dirty="0">
                <a:solidFill>
                  <a:srgbClr val="092852"/>
                </a:solidFill>
                <a:latin typeface="Verdana"/>
                <a:cs typeface="Verdana"/>
              </a:rPr>
              <a:t>I/O</a:t>
            </a:r>
            <a:r>
              <a:rPr sz="2200" spc="-12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092852"/>
                </a:solidFill>
                <a:latin typeface="Verdana"/>
                <a:cs typeface="Verdana"/>
              </a:rPr>
              <a:t>o </a:t>
            </a:r>
            <a:r>
              <a:rPr sz="2200" spc="-50" dirty="0">
                <a:solidFill>
                  <a:srgbClr val="092852"/>
                </a:solidFill>
                <a:latin typeface="Verdana"/>
                <a:cs typeface="Verdana"/>
              </a:rPr>
              <a:t>NumberFormatException</a:t>
            </a:r>
            <a:r>
              <a:rPr sz="2200" spc="-13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220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2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092852"/>
                </a:solidFill>
                <a:latin typeface="Verdana"/>
                <a:cs typeface="Verdana"/>
              </a:rPr>
              <a:t>se</a:t>
            </a:r>
            <a:r>
              <a:rPr sz="2200" spc="-12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propagan </a:t>
            </a:r>
            <a:r>
              <a:rPr sz="2200" dirty="0">
                <a:solidFill>
                  <a:srgbClr val="092852"/>
                </a:solidFill>
                <a:latin typeface="Verdana"/>
                <a:cs typeface="Verdana"/>
              </a:rPr>
              <a:t>como</a:t>
            </a:r>
            <a:r>
              <a:rPr sz="2200" spc="-4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92852"/>
                </a:solidFill>
                <a:latin typeface="Verdana"/>
                <a:cs typeface="Verdana"/>
              </a:rPr>
              <a:t>excepciones.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09380" cy="10287000"/>
          </a:xfrm>
          <a:custGeom>
            <a:avLst/>
            <a:gdLst/>
            <a:ahLst/>
            <a:cxnLst/>
            <a:rect l="l" t="t" r="r" b="b"/>
            <a:pathLst>
              <a:path w="9009379" h="10287000">
                <a:moveTo>
                  <a:pt x="900894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008940" y="0"/>
                </a:lnTo>
                <a:lnTo>
                  <a:pt x="9008940" y="10287000"/>
                </a:lnTo>
                <a:close/>
              </a:path>
            </a:pathLst>
          </a:custGeom>
          <a:solidFill>
            <a:srgbClr val="092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5876F3-67F2-4F9E-86CA-A447B16252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938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815" y="4046438"/>
            <a:ext cx="5381624" cy="6238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53731" y="1537282"/>
            <a:ext cx="4701540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  <a:tabLst>
                <a:tab pos="4121785" algn="l"/>
              </a:tabLst>
            </a:pP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b="1" spc="-4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25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4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1492324"/>
            <a:ext cx="6727190" cy="6574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60" indent="-12700">
              <a:lnSpc>
                <a:spcPct val="124700"/>
              </a:lnSpc>
              <a:spcBef>
                <a:spcPts val="100"/>
              </a:spcBef>
              <a:buSzPct val="75471"/>
              <a:buChar char="•"/>
              <a:tabLst>
                <a:tab pos="151130" algn="l"/>
              </a:tabLst>
            </a:pPr>
            <a:r>
              <a:rPr sz="2650" spc="-450" dirty="0">
                <a:solidFill>
                  <a:srgbClr val="092852"/>
                </a:solidFill>
                <a:latin typeface="Verdana"/>
                <a:cs typeface="Verdana"/>
              </a:rPr>
              <a:t>	1.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092852"/>
                </a:solidFill>
                <a:latin typeface="Verdana"/>
                <a:cs typeface="Verdana"/>
              </a:rPr>
              <a:t>Reporte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0" dirty="0">
                <a:solidFill>
                  <a:srgbClr val="092852"/>
                </a:solidFill>
                <a:latin typeface="Verdana"/>
                <a:cs typeface="Verdana"/>
              </a:rPr>
              <a:t>anual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75" dirty="0">
                <a:solidFill>
                  <a:srgbClr val="092852"/>
                </a:solidFill>
                <a:latin typeface="Verdana"/>
                <a:cs typeface="Verdana"/>
              </a:rPr>
              <a:t>monto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092852"/>
                </a:solidFill>
                <a:latin typeface="Verdana"/>
                <a:cs typeface="Verdana"/>
              </a:rPr>
              <a:t>total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25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detalle </a:t>
            </a:r>
            <a:r>
              <a:rPr sz="2650" spc="-35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orden.</a:t>
            </a:r>
            <a:endParaRPr sz="2650">
              <a:latin typeface="Verdana"/>
              <a:cs typeface="Verdana"/>
            </a:endParaRPr>
          </a:p>
          <a:p>
            <a:pPr marL="12700" marR="628650" indent="-12700">
              <a:lnSpc>
                <a:spcPct val="124700"/>
              </a:lnSpc>
              <a:buSzPct val="75471"/>
              <a:buChar char="•"/>
              <a:tabLst>
                <a:tab pos="151130" algn="l"/>
              </a:tabLst>
            </a:pP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	2.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092852"/>
                </a:solidFill>
                <a:latin typeface="Verdana"/>
                <a:cs typeface="Verdana"/>
              </a:rPr>
              <a:t>categoría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092852"/>
                </a:solidFill>
                <a:latin typeface="Verdana"/>
                <a:cs typeface="Verdana"/>
              </a:rPr>
              <a:t>total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productos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porcentaje.</a:t>
            </a:r>
            <a:endParaRPr sz="2650">
              <a:latin typeface="Verdana"/>
              <a:cs typeface="Verdana"/>
            </a:endParaRPr>
          </a:p>
          <a:p>
            <a:pPr marL="12700" marR="84455" indent="-12700">
              <a:lnSpc>
                <a:spcPct val="124700"/>
              </a:lnSpc>
              <a:buSzPct val="75471"/>
              <a:buChar char="•"/>
              <a:tabLst>
                <a:tab pos="151130" algn="l"/>
              </a:tabLst>
            </a:pPr>
            <a:r>
              <a:rPr sz="2650" spc="-155" dirty="0">
                <a:solidFill>
                  <a:srgbClr val="092852"/>
                </a:solidFill>
                <a:latin typeface="Verdana"/>
                <a:cs typeface="Verdana"/>
              </a:rPr>
              <a:t>	3.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092852"/>
                </a:solidFill>
                <a:latin typeface="Verdana"/>
                <a:cs typeface="Verdana"/>
              </a:rPr>
              <a:t>método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pago</a:t>
            </a:r>
            <a:r>
              <a:rPr sz="2650" spc="-17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75" dirty="0">
                <a:solidFill>
                  <a:srgbClr val="092852"/>
                </a:solidFill>
                <a:latin typeface="Verdana"/>
                <a:cs typeface="Verdana"/>
              </a:rPr>
              <a:t>monto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092852"/>
                </a:solidFill>
                <a:latin typeface="Verdana"/>
                <a:cs typeface="Verdana"/>
              </a:rPr>
              <a:t>total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porcentaje.</a:t>
            </a:r>
            <a:endParaRPr sz="2650">
              <a:latin typeface="Verdana"/>
              <a:cs typeface="Verdana"/>
            </a:endParaRPr>
          </a:p>
          <a:p>
            <a:pPr marL="12700" marR="429895" indent="-12700">
              <a:lnSpc>
                <a:spcPct val="124700"/>
              </a:lnSpc>
              <a:spcBef>
                <a:spcPts val="5"/>
              </a:spcBef>
              <a:buSzPct val="75471"/>
              <a:buChar char="•"/>
              <a:tabLst>
                <a:tab pos="151130" algn="l"/>
              </a:tabLst>
            </a:pPr>
            <a:r>
              <a:rPr sz="2650" spc="-160" dirty="0">
                <a:solidFill>
                  <a:srgbClr val="092852"/>
                </a:solidFill>
                <a:latin typeface="Verdana"/>
                <a:cs typeface="Verdana"/>
              </a:rPr>
              <a:t>	4.</a:t>
            </a: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estado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conteo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órdenes</a:t>
            </a: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porcentaje.</a:t>
            </a:r>
            <a:endParaRPr sz="2650">
              <a:latin typeface="Verdana"/>
              <a:cs typeface="Verdana"/>
            </a:endParaRPr>
          </a:p>
          <a:p>
            <a:pPr marL="151130" indent="-151130">
              <a:lnSpc>
                <a:spcPct val="100000"/>
              </a:lnSpc>
              <a:spcBef>
                <a:spcPts val="785"/>
              </a:spcBef>
              <a:buSzPct val="75471"/>
              <a:buChar char="•"/>
              <a:tabLst>
                <a:tab pos="151130" algn="l"/>
              </a:tabLst>
            </a:pP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5.</a:t>
            </a:r>
            <a:r>
              <a:rPr sz="2650" spc="-19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092852"/>
                </a:solidFill>
                <a:latin typeface="Verdana"/>
                <a:cs typeface="Verdana"/>
              </a:rPr>
              <a:t>ciudad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75" dirty="0">
                <a:solidFill>
                  <a:srgbClr val="092852"/>
                </a:solidFill>
                <a:latin typeface="Verdana"/>
                <a:cs typeface="Verdana"/>
              </a:rPr>
              <a:t>monto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092852"/>
                </a:solidFill>
                <a:latin typeface="Verdana"/>
                <a:cs typeface="Verdana"/>
              </a:rPr>
              <a:t>total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35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ciudad.</a:t>
            </a:r>
            <a:endParaRPr sz="2650">
              <a:latin typeface="Verdana"/>
              <a:cs typeface="Verdana"/>
            </a:endParaRPr>
          </a:p>
          <a:p>
            <a:pPr marL="12700" marR="153035" indent="-12700">
              <a:lnSpc>
                <a:spcPct val="124700"/>
              </a:lnSpc>
              <a:buSzPct val="75471"/>
              <a:buChar char="•"/>
              <a:tabLst>
                <a:tab pos="151130" algn="l"/>
              </a:tabLst>
            </a:pPr>
            <a:r>
              <a:rPr sz="2650" spc="-160" dirty="0">
                <a:solidFill>
                  <a:srgbClr val="092852"/>
                </a:solidFill>
                <a:latin typeface="Verdana"/>
                <a:cs typeface="Verdana"/>
              </a:rPr>
              <a:t>	6.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092852"/>
                </a:solidFill>
                <a:latin typeface="Verdana"/>
                <a:cs typeface="Verdana"/>
              </a:rPr>
              <a:t>proveedor</a:t>
            </a:r>
            <a:r>
              <a:rPr sz="26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conteo</a:t>
            </a:r>
            <a:r>
              <a:rPr sz="26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6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órdenes </a:t>
            </a:r>
            <a:r>
              <a:rPr sz="2650" spc="-35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proveedor.</a:t>
            </a:r>
            <a:endParaRPr sz="2650">
              <a:latin typeface="Verdana"/>
              <a:cs typeface="Verdana"/>
            </a:endParaRPr>
          </a:p>
          <a:p>
            <a:pPr marL="12700" marR="5080">
              <a:lnSpc>
                <a:spcPct val="124700"/>
              </a:lnSpc>
            </a:pPr>
            <a:r>
              <a:rPr sz="2650" spc="-220" dirty="0">
                <a:solidFill>
                  <a:srgbClr val="092852"/>
                </a:solidFill>
                <a:latin typeface="Verdana"/>
                <a:cs typeface="Verdana"/>
              </a:rPr>
              <a:t>7.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Por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70" dirty="0">
                <a:solidFill>
                  <a:srgbClr val="092852"/>
                </a:solidFill>
                <a:latin typeface="Verdana"/>
                <a:cs typeface="Verdana"/>
              </a:rPr>
              <a:t>año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092852"/>
                </a:solidFill>
                <a:latin typeface="Verdana"/>
                <a:cs typeface="Verdana"/>
              </a:rPr>
              <a:t>fiscal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265" dirty="0">
                <a:solidFill>
                  <a:srgbClr val="092852"/>
                </a:solidFill>
                <a:latin typeface="Verdana"/>
                <a:cs typeface="Verdana"/>
              </a:rPr>
              <a:t>—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092852"/>
                </a:solidFill>
                <a:latin typeface="Verdana"/>
                <a:cs typeface="Verdana"/>
              </a:rPr>
              <a:t>listado</a:t>
            </a:r>
            <a:r>
              <a:rPr sz="26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092852"/>
                </a:solidFill>
                <a:latin typeface="Verdana"/>
                <a:cs typeface="Verdana"/>
              </a:rPr>
              <a:t>detallado</a:t>
            </a:r>
            <a:r>
              <a:rPr sz="2650" spc="-19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092852"/>
                </a:solidFill>
                <a:latin typeface="Verdana"/>
                <a:cs typeface="Verdana"/>
              </a:rPr>
              <a:t>para </a:t>
            </a:r>
            <a:r>
              <a:rPr sz="2650" spc="-170" dirty="0">
                <a:solidFill>
                  <a:srgbClr val="092852"/>
                </a:solidFill>
                <a:latin typeface="Verdana"/>
                <a:cs typeface="Verdana"/>
              </a:rPr>
              <a:t>un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70" dirty="0">
                <a:solidFill>
                  <a:srgbClr val="092852"/>
                </a:solidFill>
                <a:latin typeface="Verdana"/>
                <a:cs typeface="Verdana"/>
              </a:rPr>
              <a:t>año</a:t>
            </a:r>
            <a:r>
              <a:rPr sz="26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092852"/>
                </a:solidFill>
                <a:latin typeface="Verdana"/>
                <a:cs typeface="Verdana"/>
              </a:rPr>
              <a:t>dado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3272" y="4234121"/>
            <a:ext cx="5819774" cy="60483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4291" y="1537282"/>
            <a:ext cx="3840479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>
              <a:lnSpc>
                <a:spcPct val="114999"/>
              </a:lnSpc>
              <a:spcBef>
                <a:spcPts val="100"/>
              </a:spcBef>
              <a:tabLst>
                <a:tab pos="1586865" algn="l"/>
              </a:tabLst>
            </a:pP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Ó</a:t>
            </a:r>
            <a:r>
              <a:rPr sz="25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	E</a:t>
            </a:r>
            <a:r>
              <a:rPr sz="25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5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140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2500" b="1" spc="-4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5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45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36667"/>
            <a:ext cx="685482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4545"/>
              <a:buChar char="•"/>
              <a:tabLst>
                <a:tab pos="156210" algn="l"/>
              </a:tabLst>
            </a:pPr>
            <a:r>
              <a:rPr sz="2750" spc="-470" dirty="0">
                <a:solidFill>
                  <a:srgbClr val="092852"/>
                </a:solidFill>
                <a:latin typeface="Verdana"/>
                <a:cs typeface="Verdana"/>
              </a:rPr>
              <a:t>	1.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092852"/>
                </a:solidFill>
                <a:latin typeface="Verdana"/>
                <a:cs typeface="Verdana"/>
              </a:rPr>
              <a:t>Clonar</a:t>
            </a:r>
            <a:r>
              <a:rPr sz="27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el</a:t>
            </a:r>
            <a:r>
              <a:rPr sz="27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092852"/>
                </a:solidFill>
                <a:latin typeface="Verdana"/>
                <a:cs typeface="Verdana"/>
              </a:rPr>
              <a:t>repo:</a:t>
            </a:r>
            <a:r>
              <a:rPr sz="27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092852"/>
                </a:solidFill>
                <a:latin typeface="Verdana"/>
                <a:cs typeface="Verdana"/>
              </a:rPr>
              <a:t>git</a:t>
            </a:r>
            <a:r>
              <a:rPr sz="27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clone </a:t>
            </a:r>
            <a:r>
              <a:rPr sz="2750" spc="-60" dirty="0">
                <a:solidFill>
                  <a:srgbClr val="092852"/>
                </a:solidFill>
                <a:latin typeface="Verdana"/>
                <a:cs typeface="Verdana"/>
              </a:rPr>
              <a:t>https://github.com/SolisTipoJhanMarco/ </a:t>
            </a:r>
            <a:r>
              <a:rPr sz="2750" spc="-35" dirty="0">
                <a:solidFill>
                  <a:srgbClr val="092852"/>
                </a:solidFill>
                <a:latin typeface="Verdana"/>
                <a:cs typeface="Verdana"/>
              </a:rPr>
              <a:t>Proyecto_final.git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2932167"/>
            <a:ext cx="6798945" cy="580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160">
              <a:lnSpc>
                <a:spcPct val="125000"/>
              </a:lnSpc>
              <a:spcBef>
                <a:spcPts val="100"/>
              </a:spcBef>
              <a:buSzPct val="74545"/>
              <a:buChar char="•"/>
              <a:tabLst>
                <a:tab pos="156210" algn="l"/>
              </a:tabLst>
            </a:pPr>
            <a:r>
              <a:rPr sz="2750" spc="-175" dirty="0">
                <a:solidFill>
                  <a:srgbClr val="092852"/>
                </a:solidFill>
                <a:latin typeface="Verdana"/>
                <a:cs typeface="Verdana"/>
              </a:rPr>
              <a:t>	2.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092852"/>
                </a:solidFill>
                <a:latin typeface="Verdana"/>
                <a:cs typeface="Verdana"/>
              </a:rPr>
              <a:t>Abrir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092852"/>
                </a:solidFill>
                <a:latin typeface="Verdana"/>
                <a:cs typeface="Verdana"/>
              </a:rPr>
              <a:t>en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NetBeans/Eclipse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30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750" spc="-17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092852"/>
                </a:solidFill>
                <a:latin typeface="Verdana"/>
                <a:cs typeface="Verdana"/>
              </a:rPr>
              <a:t>ejecutar </a:t>
            </a:r>
            <a:r>
              <a:rPr sz="2750" spc="-45" dirty="0">
                <a:solidFill>
                  <a:srgbClr val="092852"/>
                </a:solidFill>
                <a:latin typeface="Verdana"/>
                <a:cs typeface="Verdana"/>
              </a:rPr>
              <a:t>la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092852"/>
                </a:solidFill>
                <a:latin typeface="Verdana"/>
                <a:cs typeface="Verdana"/>
              </a:rPr>
              <a:t>clase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Principal </a:t>
            </a:r>
            <a:r>
              <a:rPr sz="2750" spc="-75" dirty="0">
                <a:solidFill>
                  <a:srgbClr val="092852"/>
                </a:solidFill>
                <a:latin typeface="Verdana"/>
                <a:cs typeface="Verdana"/>
              </a:rPr>
              <a:t>(src/Vista/Principal.java).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Clr>
                <a:srgbClr val="092852"/>
              </a:buClr>
              <a:buFont typeface="Verdana"/>
              <a:buChar char="•"/>
            </a:pPr>
            <a:endParaRPr sz="2750">
              <a:latin typeface="Verdana"/>
              <a:cs typeface="Verdana"/>
            </a:endParaRPr>
          </a:p>
          <a:p>
            <a:pPr marL="12700" marR="1102360" indent="-10160">
              <a:lnSpc>
                <a:spcPct val="125000"/>
              </a:lnSpc>
              <a:buSzPct val="74545"/>
              <a:buChar char="•"/>
              <a:tabLst>
                <a:tab pos="156210" algn="l"/>
              </a:tabLst>
            </a:pP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	3.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092852"/>
                </a:solidFill>
                <a:latin typeface="Verdana"/>
                <a:cs typeface="Verdana"/>
              </a:rPr>
              <a:t>Asegurar</a:t>
            </a:r>
            <a:r>
              <a:rPr sz="27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092852"/>
                </a:solidFill>
                <a:latin typeface="Verdana"/>
                <a:cs typeface="Verdana"/>
              </a:rPr>
              <a:t>que</a:t>
            </a:r>
            <a:r>
              <a:rPr sz="27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092852"/>
                </a:solidFill>
                <a:latin typeface="Verdana"/>
                <a:cs typeface="Verdana"/>
              </a:rPr>
              <a:t>Data/Datos.txt</a:t>
            </a:r>
            <a:r>
              <a:rPr sz="27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092852"/>
                </a:solidFill>
                <a:latin typeface="Verdana"/>
                <a:cs typeface="Verdana"/>
              </a:rPr>
              <a:t>y </a:t>
            </a:r>
            <a:r>
              <a:rPr sz="2750" spc="-105" dirty="0">
                <a:solidFill>
                  <a:srgbClr val="092852"/>
                </a:solidFill>
                <a:latin typeface="Verdana"/>
                <a:cs typeface="Verdana"/>
              </a:rPr>
              <a:t>Data/Usuario.txt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estén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092852"/>
                </a:solidFill>
                <a:latin typeface="Verdana"/>
                <a:cs typeface="Verdana"/>
              </a:rPr>
              <a:t>en</a:t>
            </a:r>
            <a:r>
              <a:rPr sz="2750" spc="-18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092852"/>
                </a:solidFill>
                <a:latin typeface="Verdana"/>
                <a:cs typeface="Verdana"/>
              </a:rPr>
              <a:t>la</a:t>
            </a:r>
            <a:r>
              <a:rPr sz="2750" spc="-18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092852"/>
                </a:solidFill>
                <a:latin typeface="Verdana"/>
                <a:cs typeface="Verdana"/>
              </a:rPr>
              <a:t>ruta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esperada.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35"/>
              </a:spcBef>
              <a:buClr>
                <a:srgbClr val="092852"/>
              </a:buClr>
              <a:buFont typeface="Verdana"/>
              <a:buChar char="•"/>
            </a:pPr>
            <a:endParaRPr sz="2750">
              <a:latin typeface="Verdana"/>
              <a:cs typeface="Verdana"/>
            </a:endParaRPr>
          </a:p>
          <a:p>
            <a:pPr marL="12700" marR="311785" indent="-10160">
              <a:lnSpc>
                <a:spcPct val="125000"/>
              </a:lnSpc>
              <a:buSzPct val="74545"/>
              <a:buChar char="•"/>
              <a:tabLst>
                <a:tab pos="156210" algn="l"/>
              </a:tabLst>
            </a:pP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	4. </a:t>
            </a:r>
            <a:r>
              <a:rPr sz="2750" spc="-120" dirty="0">
                <a:solidFill>
                  <a:srgbClr val="092852"/>
                </a:solidFill>
                <a:latin typeface="Verdana"/>
                <a:cs typeface="Verdana"/>
              </a:rPr>
              <a:t>Parámetros:</a:t>
            </a:r>
            <a:r>
              <a:rPr sz="2750" spc="-15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092852"/>
                </a:solidFill>
                <a:latin typeface="Verdana"/>
                <a:cs typeface="Verdana"/>
              </a:rPr>
              <a:t>nombre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del</a:t>
            </a:r>
            <a:r>
              <a:rPr sz="2750" spc="-15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092852"/>
                </a:solidFill>
                <a:latin typeface="Verdana"/>
                <a:cs typeface="Verdana"/>
              </a:rPr>
              <a:t>archivo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092852"/>
                </a:solidFill>
                <a:latin typeface="Verdana"/>
                <a:cs typeface="Verdana"/>
              </a:rPr>
              <a:t>de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datos</a:t>
            </a:r>
            <a:r>
              <a:rPr sz="2750" spc="-165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30" dirty="0">
                <a:solidFill>
                  <a:srgbClr val="092852"/>
                </a:solidFill>
                <a:latin typeface="Verdana"/>
                <a:cs typeface="Verdana"/>
              </a:rPr>
              <a:t>y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del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092852"/>
                </a:solidFill>
                <a:latin typeface="Verdana"/>
                <a:cs typeface="Verdana"/>
              </a:rPr>
              <a:t>archivo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092852"/>
                </a:solidFill>
                <a:latin typeface="Verdana"/>
                <a:cs typeface="Verdana"/>
              </a:rPr>
              <a:t>usuario</a:t>
            </a:r>
            <a:r>
              <a:rPr sz="2750" spc="-16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(según </a:t>
            </a:r>
            <a:r>
              <a:rPr sz="2750" spc="-65" dirty="0">
                <a:solidFill>
                  <a:srgbClr val="092852"/>
                </a:solidFill>
                <a:latin typeface="Verdana"/>
                <a:cs typeface="Verdana"/>
              </a:rPr>
              <a:t>implementación</a:t>
            </a:r>
            <a:r>
              <a:rPr sz="275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92852"/>
                </a:solidFill>
                <a:latin typeface="Verdana"/>
                <a:cs typeface="Verdana"/>
              </a:rPr>
              <a:t>de</a:t>
            </a:r>
            <a:r>
              <a:rPr sz="2750" spc="-110" dirty="0">
                <a:solidFill>
                  <a:srgbClr val="092852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92852"/>
                </a:solidFill>
                <a:latin typeface="Verdana"/>
                <a:cs typeface="Verdana"/>
              </a:rPr>
              <a:t>Principal).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1215</Words>
  <Application>Microsoft Office PowerPoint</Application>
  <PresentationFormat>Personalizado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Lucida Sans Unicode</vt:lpstr>
      <vt:lpstr>Tahoma</vt:lpstr>
      <vt:lpstr>Trebuchet MS</vt:lpstr>
      <vt:lpstr>Verdana</vt:lpstr>
      <vt:lpstr>Office Theme</vt:lpstr>
      <vt:lpstr>P R O Y E C T O F I N A L -</vt:lpstr>
      <vt:lpstr>O B J E T I V O D E L P R O Y E C T 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de Programacion</dc:title>
  <dc:creator>Valeria Pantigoso</dc:creator>
  <cp:keywords>DAG6ND5XVvA,BAE4RTX9Aqw,0</cp:keywords>
  <cp:lastModifiedBy>SEBASTIAN DARWIN</cp:lastModifiedBy>
  <cp:revision>3</cp:revision>
  <dcterms:created xsi:type="dcterms:W3CDTF">2025-11-30T21:20:39Z</dcterms:created>
  <dcterms:modified xsi:type="dcterms:W3CDTF">2025-12-01T16:35:51Z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2025-11-30T00:00:00Z</vt:filetime>
  </property>
  <property fmtid="{D5CDD505-2E9C-101B-9397-08002B2CF9AE}" pid="3" name="Creator">
    <vt:lpwstr>Canva</vt:lpwstr>
  </property>
  <property fmtid="{D5CDD505-2E9C-101B-9397-08002B2CF9AE}" pid="4" name="LastSaved">
    <vt:filetime>2025-11-30T00:00:00Z</vt:filetime>
  </property>
  <property fmtid="{D5CDD505-2E9C-101B-9397-08002B2CF9AE}" pid="5" name="Producer">
    <vt:lpwstr>Canva</vt:lpwstr>
  </property>
</Properties>
</file>